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64"/>
  </p:notesMasterIdLst>
  <p:handoutMasterIdLst>
    <p:handoutMasterId r:id="rId65"/>
  </p:handoutMasterIdLst>
  <p:sldIdLst>
    <p:sldId id="256" r:id="rId2"/>
    <p:sldId id="328" r:id="rId3"/>
    <p:sldId id="334" r:id="rId4"/>
    <p:sldId id="260" r:id="rId5"/>
    <p:sldId id="302" r:id="rId6"/>
    <p:sldId id="331" r:id="rId7"/>
    <p:sldId id="262" r:id="rId8"/>
    <p:sldId id="263" r:id="rId9"/>
    <p:sldId id="257" r:id="rId10"/>
    <p:sldId id="264" r:id="rId11"/>
    <p:sldId id="265" r:id="rId12"/>
    <p:sldId id="266" r:id="rId13"/>
    <p:sldId id="267" r:id="rId14"/>
    <p:sldId id="314" r:id="rId15"/>
    <p:sldId id="268" r:id="rId16"/>
    <p:sldId id="306" r:id="rId17"/>
    <p:sldId id="305" r:id="rId18"/>
    <p:sldId id="269" r:id="rId19"/>
    <p:sldId id="270" r:id="rId20"/>
    <p:sldId id="272" r:id="rId21"/>
    <p:sldId id="273" r:id="rId22"/>
    <p:sldId id="274" r:id="rId23"/>
    <p:sldId id="307" r:id="rId24"/>
    <p:sldId id="275" r:id="rId25"/>
    <p:sldId id="276" r:id="rId26"/>
    <p:sldId id="278" r:id="rId27"/>
    <p:sldId id="279" r:id="rId28"/>
    <p:sldId id="316" r:id="rId29"/>
    <p:sldId id="280" r:id="rId30"/>
    <p:sldId id="317" r:id="rId31"/>
    <p:sldId id="281" r:id="rId32"/>
    <p:sldId id="318" r:id="rId33"/>
    <p:sldId id="283" r:id="rId34"/>
    <p:sldId id="319" r:id="rId35"/>
    <p:sldId id="284" r:id="rId36"/>
    <p:sldId id="320" r:id="rId37"/>
    <p:sldId id="285" r:id="rId38"/>
    <p:sldId id="321" r:id="rId39"/>
    <p:sldId id="286" r:id="rId40"/>
    <p:sldId id="322" r:id="rId41"/>
    <p:sldId id="289" r:id="rId42"/>
    <p:sldId id="323" r:id="rId43"/>
    <p:sldId id="287" r:id="rId44"/>
    <p:sldId id="324" r:id="rId45"/>
    <p:sldId id="291" r:id="rId46"/>
    <p:sldId id="325" r:id="rId47"/>
    <p:sldId id="293" r:id="rId48"/>
    <p:sldId id="326" r:id="rId49"/>
    <p:sldId id="296" r:id="rId50"/>
    <p:sldId id="327" r:id="rId51"/>
    <p:sldId id="298" r:id="rId52"/>
    <p:sldId id="300" r:id="rId53"/>
    <p:sldId id="308" r:id="rId54"/>
    <p:sldId id="312" r:id="rId55"/>
    <p:sldId id="303" r:id="rId56"/>
    <p:sldId id="333" r:id="rId57"/>
    <p:sldId id="313" r:id="rId58"/>
    <p:sldId id="258" r:id="rId59"/>
    <p:sldId id="336" r:id="rId60"/>
    <p:sldId id="259" r:id="rId61"/>
    <p:sldId id="299" r:id="rId62"/>
    <p:sldId id="332" r:id="rId6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AA"/>
    <a:srgbClr val="FF0000"/>
    <a:srgbClr val="FFFF00"/>
    <a:srgbClr val="505A7A"/>
    <a:srgbClr val="00BD00"/>
    <a:srgbClr val="D10000"/>
    <a:srgbClr val="6AA1CD"/>
    <a:srgbClr val="FFFFFF"/>
    <a:srgbClr val="012456"/>
    <a:srgbClr val="D0E2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31" autoAdjust="0"/>
    <p:restoredTop sz="96238" autoAdjust="0"/>
  </p:normalViewPr>
  <p:slideViewPr>
    <p:cSldViewPr snapToGrid="0">
      <p:cViewPr varScale="1">
        <p:scale>
          <a:sx n="102" d="100"/>
          <a:sy n="102" d="100"/>
        </p:scale>
        <p:origin x="222" y="11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26148"/>
    </p:cViewPr>
  </p:sorterViewPr>
  <p:notesViewPr>
    <p:cSldViewPr snapToGrid="0">
      <p:cViewPr>
        <p:scale>
          <a:sx n="75" d="100"/>
          <a:sy n="75" d="100"/>
        </p:scale>
        <p:origin x="2316" y="25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US">
                <a:latin typeface="Segoe UI Light" panose="020B0502040204020203" pitchFamily="34" charset="0"/>
                <a:cs typeface="Segoe UI Light" panose="020B0502040204020203" pitchFamily="34" charset="0"/>
              </a:rPr>
              <a:t> </a:t>
            </a:r>
            <a:endParaRPr lang="de-DE">
              <a:latin typeface="Segoe UI Light" panose="020B0502040204020203" pitchFamily="34" charset="0"/>
              <a:cs typeface="Segoe UI Light" panose="020B0502040204020203" pitchFamily="34" charset="0"/>
            </a:endParaRPr>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r>
              <a:rPr lang="de-DE" sz="800">
                <a:latin typeface="Segoe UI Light" panose="020B0502040204020203" pitchFamily="34" charset="0"/>
                <a:cs typeface="Segoe UI Light" panose="020B0502040204020203" pitchFamily="34" charset="0"/>
              </a:rPr>
              <a:t>17-02-12, page </a:t>
            </a:r>
            <a:fld id="{C2329066-090E-4AEB-8FB0-A3E3AF3840BB}" type="slidenum">
              <a:rPr lang="de-DE" sz="800" smtClean="0">
                <a:latin typeface="Segoe UI Light" panose="020B0502040204020203" pitchFamily="34" charset="0"/>
                <a:cs typeface="Segoe UI Light" panose="020B0502040204020203" pitchFamily="34" charset="0"/>
              </a:rPr>
              <a:t>‹#›</a:t>
            </a:fld>
            <a:endParaRPr lang="de-DE" sz="80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031105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DA338F-FD95-4529-B7D5-D96856BE8655}" type="datetimeFigureOut">
              <a:rPr lang="de-DE" smtClean="0"/>
              <a:t>10.07.2017</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E09240-7C56-4834-A6BE-942EE28ABFAF}" type="slidenum">
              <a:rPr lang="de-DE" smtClean="0"/>
              <a:t>‹#›</a:t>
            </a:fld>
            <a:endParaRPr lang="de-DE"/>
          </a:p>
        </p:txBody>
      </p:sp>
    </p:spTree>
    <p:extLst>
      <p:ext uri="{BB962C8B-B14F-4D97-AF65-F5344CB8AC3E}">
        <p14:creationId xmlns:p14="http://schemas.microsoft.com/office/powerpoint/2010/main" val="3549628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ites.google.com/site/tvdistinction/home/introduction"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Du-reformen"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Description</a:t>
            </a:r>
          </a:p>
          <a:p>
            <a:r>
              <a:rPr lang="en-US" dirty="0"/>
              <a:t>Most of us MCTs deliver training in either foreign languages and/or foreign countries. English is for many trainers their primary second language – except for those native speakers who frequently deliver their ‘know how’ in foreign countries. We are all part of the ‘global instructor scene’. This workshop is about those things that you never dared to ask and the many things that you are not aware of.</a:t>
            </a:r>
          </a:p>
          <a:p>
            <a:endParaRPr lang="en-US" dirty="0"/>
          </a:p>
          <a:p>
            <a:endParaRPr lang="en-US" dirty="0"/>
          </a:p>
          <a:p>
            <a:r>
              <a:rPr lang="en-US" dirty="0"/>
              <a:t>http://mctsummit.eu/wp-content/uploads/2016/10/MCTSUMMIT-17-THESSALONIKI.jpg</a:t>
            </a:r>
          </a:p>
          <a:p>
            <a:endParaRPr lang="de-DE" dirty="0"/>
          </a:p>
        </p:txBody>
      </p:sp>
      <p:sp>
        <p:nvSpPr>
          <p:cNvPr id="4" name="Slide Number Placeholder 3"/>
          <p:cNvSpPr>
            <a:spLocks noGrp="1"/>
          </p:cNvSpPr>
          <p:nvPr>
            <p:ph type="sldNum" sz="quarter" idx="10"/>
          </p:nvPr>
        </p:nvSpPr>
        <p:spPr/>
        <p:txBody>
          <a:bodyPr/>
          <a:lstStyle/>
          <a:p>
            <a:fld id="{21E09240-7C56-4834-A6BE-942EE28ABFAF}" type="slidenum">
              <a:rPr lang="de-DE" smtClean="0"/>
              <a:t>1</a:t>
            </a:fld>
            <a:endParaRPr lang="de-DE"/>
          </a:p>
        </p:txBody>
      </p:sp>
    </p:spTree>
    <p:extLst>
      <p:ext uri="{BB962C8B-B14F-4D97-AF65-F5344CB8AC3E}">
        <p14:creationId xmlns:p14="http://schemas.microsoft.com/office/powerpoint/2010/main" val="2519781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http://directpoll.com</a:t>
            </a:r>
          </a:p>
        </p:txBody>
      </p:sp>
      <p:sp>
        <p:nvSpPr>
          <p:cNvPr id="4" name="Slide Number Placeholder 3"/>
          <p:cNvSpPr>
            <a:spLocks noGrp="1"/>
          </p:cNvSpPr>
          <p:nvPr>
            <p:ph type="sldNum" sz="quarter" idx="10"/>
          </p:nvPr>
        </p:nvSpPr>
        <p:spPr/>
        <p:txBody>
          <a:bodyPr/>
          <a:lstStyle/>
          <a:p>
            <a:fld id="{21E09240-7C56-4834-A6BE-942EE28ABFAF}" type="slidenum">
              <a:rPr lang="de-DE" smtClean="0"/>
              <a:t>13</a:t>
            </a:fld>
            <a:endParaRPr lang="de-DE"/>
          </a:p>
        </p:txBody>
      </p:sp>
    </p:spTree>
    <p:extLst>
      <p:ext uri="{BB962C8B-B14F-4D97-AF65-F5344CB8AC3E}">
        <p14:creationId xmlns:p14="http://schemas.microsoft.com/office/powerpoint/2010/main" val="3580979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https://dp1.directpoll.com/r?XDbzPBd3ixYqg8kXI04YoJO41aGvRcAgTvZmBrBs</a:t>
            </a:r>
          </a:p>
        </p:txBody>
      </p:sp>
      <p:sp>
        <p:nvSpPr>
          <p:cNvPr id="4" name="Slide Number Placeholder 3"/>
          <p:cNvSpPr>
            <a:spLocks noGrp="1"/>
          </p:cNvSpPr>
          <p:nvPr>
            <p:ph type="sldNum" sz="quarter" idx="10"/>
          </p:nvPr>
        </p:nvSpPr>
        <p:spPr/>
        <p:txBody>
          <a:bodyPr/>
          <a:lstStyle/>
          <a:p>
            <a:fld id="{21E09240-7C56-4834-A6BE-942EE28ABFAF}" type="slidenum">
              <a:rPr lang="de-DE" smtClean="0"/>
              <a:t>14</a:t>
            </a:fld>
            <a:endParaRPr lang="de-DE"/>
          </a:p>
        </p:txBody>
      </p:sp>
    </p:spTree>
    <p:extLst>
      <p:ext uri="{BB962C8B-B14F-4D97-AF65-F5344CB8AC3E}">
        <p14:creationId xmlns:p14="http://schemas.microsoft.com/office/powerpoint/2010/main" val="665966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https://upload.wikimedia.org/wikipedia/commons/5/56/Donald_Trump_official_portrait.jpg</a:t>
            </a:r>
          </a:p>
          <a:p>
            <a:endParaRPr lang="de-DE" dirty="0"/>
          </a:p>
          <a:p>
            <a:r>
              <a:rPr lang="de-DE" dirty="0"/>
              <a:t>Although the English language may not provide a t-v distinction nowadays, there is definitely a code in adressing people. Isn't it?</a:t>
            </a:r>
          </a:p>
          <a:p>
            <a:r>
              <a:rPr lang="de-DE" dirty="0"/>
              <a:t>We can say wassup Donald to Donald Duch, but can we say it to Donald Trump?</a:t>
            </a:r>
          </a:p>
        </p:txBody>
      </p:sp>
      <p:sp>
        <p:nvSpPr>
          <p:cNvPr id="4" name="Slide Number Placeholder 3"/>
          <p:cNvSpPr>
            <a:spLocks noGrp="1"/>
          </p:cNvSpPr>
          <p:nvPr>
            <p:ph type="sldNum" sz="quarter" idx="10"/>
          </p:nvPr>
        </p:nvSpPr>
        <p:spPr/>
        <p:txBody>
          <a:bodyPr/>
          <a:lstStyle/>
          <a:p>
            <a:fld id="{21E09240-7C56-4834-A6BE-942EE28ABFAF}" type="slidenum">
              <a:rPr lang="de-DE" smtClean="0"/>
              <a:t>15</a:t>
            </a:fld>
            <a:endParaRPr lang="de-DE"/>
          </a:p>
        </p:txBody>
      </p:sp>
    </p:spTree>
    <p:extLst>
      <p:ext uri="{BB962C8B-B14F-4D97-AF65-F5344CB8AC3E}">
        <p14:creationId xmlns:p14="http://schemas.microsoft.com/office/powerpoint/2010/main" val="2609895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Taken from the survey. Amazingly, some people chose more than one. </a:t>
            </a:r>
          </a:p>
        </p:txBody>
      </p:sp>
      <p:sp>
        <p:nvSpPr>
          <p:cNvPr id="4" name="Slide Number Placeholder 3"/>
          <p:cNvSpPr>
            <a:spLocks noGrp="1"/>
          </p:cNvSpPr>
          <p:nvPr>
            <p:ph type="sldNum" sz="quarter" idx="10"/>
          </p:nvPr>
        </p:nvSpPr>
        <p:spPr/>
        <p:txBody>
          <a:bodyPr/>
          <a:lstStyle/>
          <a:p>
            <a:fld id="{21E09240-7C56-4834-A6BE-942EE28ABFAF}" type="slidenum">
              <a:rPr lang="de-DE" smtClean="0"/>
              <a:t>16</a:t>
            </a:fld>
            <a:endParaRPr lang="de-DE"/>
          </a:p>
        </p:txBody>
      </p:sp>
    </p:spTree>
    <p:extLst>
      <p:ext uri="{BB962C8B-B14F-4D97-AF65-F5344CB8AC3E}">
        <p14:creationId xmlns:p14="http://schemas.microsoft.com/office/powerpoint/2010/main" val="3132280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Name 50% represents when people have said they do either</a:t>
            </a:r>
          </a:p>
        </p:txBody>
      </p:sp>
      <p:sp>
        <p:nvSpPr>
          <p:cNvPr id="4" name="Slide Number Placeholder 3"/>
          <p:cNvSpPr>
            <a:spLocks noGrp="1"/>
          </p:cNvSpPr>
          <p:nvPr>
            <p:ph type="sldNum" sz="quarter" idx="10"/>
          </p:nvPr>
        </p:nvSpPr>
        <p:spPr/>
        <p:txBody>
          <a:bodyPr/>
          <a:lstStyle/>
          <a:p>
            <a:fld id="{21E09240-7C56-4834-A6BE-942EE28ABFAF}" type="slidenum">
              <a:rPr lang="de-DE" smtClean="0"/>
              <a:t>17</a:t>
            </a:fld>
            <a:endParaRPr lang="de-DE"/>
          </a:p>
        </p:txBody>
      </p:sp>
    </p:spTree>
    <p:extLst>
      <p:ext uri="{BB962C8B-B14F-4D97-AF65-F5344CB8AC3E}">
        <p14:creationId xmlns:p14="http://schemas.microsoft.com/office/powerpoint/2010/main" val="2469018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https://ichef-1.bbci.co.uk/news/624/cpsprodpb/234D/production/_90373090_strictlyoriginals.jpg</a:t>
            </a:r>
          </a:p>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19</a:t>
            </a:fld>
            <a:endParaRPr lang="de-DE"/>
          </a:p>
        </p:txBody>
      </p:sp>
    </p:spTree>
    <p:extLst>
      <p:ext uri="{BB962C8B-B14F-4D97-AF65-F5344CB8AC3E}">
        <p14:creationId xmlns:p14="http://schemas.microsoft.com/office/powerpoint/2010/main" val="3401046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important when you are sending your CV to other countries.  Your grades could look really bad when actually they are excellent.</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some cultures you will never get a 9.  A 7 or even a 6 is often considered excellent. Who wins the gold medal, the number 1 or the number 9?</a:t>
            </a:r>
          </a:p>
          <a:p>
            <a:endParaRPr lang="de-DE" sz="1200" kern="1200" dirty="0">
              <a:solidFill>
                <a:schemeClr val="tx1"/>
              </a:solidFill>
              <a:effectLst/>
              <a:latin typeface="+mn-lt"/>
              <a:ea typeface="+mn-ea"/>
              <a:cs typeface="+mn-cs"/>
            </a:endParaRPr>
          </a:p>
          <a:p>
            <a:endParaRPr lang="de-DE" dirty="0"/>
          </a:p>
        </p:txBody>
      </p:sp>
      <p:sp>
        <p:nvSpPr>
          <p:cNvPr id="4" name="Slide Number Placeholder 3"/>
          <p:cNvSpPr>
            <a:spLocks noGrp="1"/>
          </p:cNvSpPr>
          <p:nvPr>
            <p:ph type="sldNum" sz="quarter" idx="10"/>
          </p:nvPr>
        </p:nvSpPr>
        <p:spPr/>
        <p:txBody>
          <a:bodyPr/>
          <a:lstStyle/>
          <a:p>
            <a:fld id="{21E09240-7C56-4834-A6BE-942EE28ABFAF}" type="slidenum">
              <a:rPr lang="de-DE" smtClean="0"/>
              <a:t>20</a:t>
            </a:fld>
            <a:endParaRPr lang="de-DE"/>
          </a:p>
        </p:txBody>
      </p:sp>
    </p:spTree>
    <p:extLst>
      <p:ext uri="{BB962C8B-B14F-4D97-AF65-F5344CB8AC3E}">
        <p14:creationId xmlns:p14="http://schemas.microsoft.com/office/powerpoint/2010/main" val="1249497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Compared to the anglo saxon grades, there is not connotation or sublimal meaning in it. </a:t>
            </a:r>
          </a:p>
        </p:txBody>
      </p:sp>
      <p:sp>
        <p:nvSpPr>
          <p:cNvPr id="4" name="Slide Number Placeholder 3"/>
          <p:cNvSpPr>
            <a:spLocks noGrp="1"/>
          </p:cNvSpPr>
          <p:nvPr>
            <p:ph type="sldNum" sz="quarter" idx="10"/>
          </p:nvPr>
        </p:nvSpPr>
        <p:spPr/>
        <p:txBody>
          <a:bodyPr/>
          <a:lstStyle/>
          <a:p>
            <a:fld id="{21E09240-7C56-4834-A6BE-942EE28ABFAF}" type="slidenum">
              <a:rPr lang="de-DE" smtClean="0"/>
              <a:t>21</a:t>
            </a:fld>
            <a:endParaRPr lang="de-DE"/>
          </a:p>
        </p:txBody>
      </p:sp>
    </p:spTree>
    <p:extLst>
      <p:ext uri="{BB962C8B-B14F-4D97-AF65-F5344CB8AC3E}">
        <p14:creationId xmlns:p14="http://schemas.microsoft.com/office/powerpoint/2010/main" val="1348260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MTM</a:t>
            </a:r>
          </a:p>
          <a:p>
            <a:r>
              <a:rPr lang="de-DE" dirty="0"/>
              <a:t>This is a fantastic score, but what does it say to you?  </a:t>
            </a:r>
          </a:p>
        </p:txBody>
      </p:sp>
      <p:sp>
        <p:nvSpPr>
          <p:cNvPr id="4" name="Slide Number Placeholder 3"/>
          <p:cNvSpPr>
            <a:spLocks noGrp="1"/>
          </p:cNvSpPr>
          <p:nvPr>
            <p:ph type="sldNum" sz="quarter" idx="10"/>
          </p:nvPr>
        </p:nvSpPr>
        <p:spPr/>
        <p:txBody>
          <a:bodyPr/>
          <a:lstStyle/>
          <a:p>
            <a:fld id="{21E09240-7C56-4834-A6BE-942EE28ABFAF}" type="slidenum">
              <a:rPr lang="de-DE" smtClean="0"/>
              <a:t>22</a:t>
            </a:fld>
            <a:endParaRPr lang="de-DE"/>
          </a:p>
        </p:txBody>
      </p:sp>
    </p:spTree>
    <p:extLst>
      <p:ext uri="{BB962C8B-B14F-4D97-AF65-F5344CB8AC3E}">
        <p14:creationId xmlns:p14="http://schemas.microsoft.com/office/powerpoint/2010/main" val="109095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are the results of what grade 2 makes you feel like.</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Guess what the % is for negative, positive, just plain weird and those who had no feelings at all.</a:t>
            </a:r>
            <a:endParaRPr lang="de-DE" sz="1200" kern="1200" dirty="0">
              <a:solidFill>
                <a:schemeClr val="tx1"/>
              </a:solidFill>
              <a:effectLst/>
              <a:latin typeface="+mn-lt"/>
              <a:ea typeface="+mn-ea"/>
              <a:cs typeface="+mn-cs"/>
            </a:endParaRPr>
          </a:p>
          <a:p>
            <a:r>
              <a:rPr lang="de-DE" dirty="0"/>
              <a:t>38% of grade 2 as a negative grade, 21% as positive, 27% gave weird responses and 15% left it blank.</a:t>
            </a:r>
          </a:p>
        </p:txBody>
      </p:sp>
      <p:sp>
        <p:nvSpPr>
          <p:cNvPr id="4" name="Slide Number Placeholder 3"/>
          <p:cNvSpPr>
            <a:spLocks noGrp="1"/>
          </p:cNvSpPr>
          <p:nvPr>
            <p:ph type="sldNum" sz="quarter" idx="10"/>
          </p:nvPr>
        </p:nvSpPr>
        <p:spPr/>
        <p:txBody>
          <a:bodyPr/>
          <a:lstStyle/>
          <a:p>
            <a:fld id="{21E09240-7C56-4834-A6BE-942EE28ABFAF}" type="slidenum">
              <a:rPr lang="de-DE" smtClean="0"/>
              <a:t>23</a:t>
            </a:fld>
            <a:endParaRPr lang="de-DE"/>
          </a:p>
        </p:txBody>
      </p:sp>
    </p:spTree>
    <p:extLst>
      <p:ext uri="{BB962C8B-B14F-4D97-AF65-F5344CB8AC3E}">
        <p14:creationId xmlns:p14="http://schemas.microsoft.com/office/powerpoint/2010/main" val="943125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2</a:t>
            </a:fld>
            <a:endParaRPr lang="de-DE"/>
          </a:p>
        </p:txBody>
      </p:sp>
    </p:spTree>
    <p:extLst>
      <p:ext uri="{BB962C8B-B14F-4D97-AF65-F5344CB8AC3E}">
        <p14:creationId xmlns:p14="http://schemas.microsoft.com/office/powerpoint/2010/main" val="116875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Mind the gap.</a:t>
            </a:r>
          </a:p>
        </p:txBody>
      </p:sp>
      <p:sp>
        <p:nvSpPr>
          <p:cNvPr id="4" name="Slide Number Placeholder 3"/>
          <p:cNvSpPr>
            <a:spLocks noGrp="1"/>
          </p:cNvSpPr>
          <p:nvPr>
            <p:ph type="sldNum" sz="quarter" idx="10"/>
          </p:nvPr>
        </p:nvSpPr>
        <p:spPr/>
        <p:txBody>
          <a:bodyPr/>
          <a:lstStyle/>
          <a:p>
            <a:fld id="{21E09240-7C56-4834-A6BE-942EE28ABFAF}" type="slidenum">
              <a:rPr lang="de-DE" smtClean="0"/>
              <a:t>24</a:t>
            </a:fld>
            <a:endParaRPr lang="de-DE"/>
          </a:p>
        </p:txBody>
      </p:sp>
    </p:spTree>
    <p:extLst>
      <p:ext uri="{BB962C8B-B14F-4D97-AF65-F5344CB8AC3E}">
        <p14:creationId xmlns:p14="http://schemas.microsoft.com/office/powerpoint/2010/main" val="3643496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https://www.youtube.com/watch?v=wkSYGykMiwE</a:t>
            </a:r>
          </a:p>
          <a:p>
            <a:r>
              <a:rPr lang="de-DE" dirty="0"/>
              <a:t>https://vimeo.com/209069504/2523944e15</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give you an introduction we have a video of an interview from an UK person and an US host.  There are German subtitle’s, which we have left, take care of the words that are translated and those not translated. Which ones have beeps</a:t>
            </a:r>
            <a:r>
              <a:rPr lang="en-US" sz="1200" kern="120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1E09240-7C56-4834-A6BE-942EE28ABFAF}" type="slidenum">
              <a:rPr lang="de-DE" smtClean="0"/>
              <a:t>25</a:t>
            </a:fld>
            <a:endParaRPr lang="de-DE"/>
          </a:p>
        </p:txBody>
      </p:sp>
    </p:spTree>
    <p:extLst>
      <p:ext uri="{BB962C8B-B14F-4D97-AF65-F5344CB8AC3E}">
        <p14:creationId xmlns:p14="http://schemas.microsoft.com/office/powerpoint/2010/main" val="3773096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Thanks to Heike, we have referee cards for you to hold up. All we want from you is to hold up your ref card – would you say this?</a:t>
            </a:r>
            <a:endParaRPr lang="de-DE" sz="1200" kern="1200" dirty="0">
              <a:solidFill>
                <a:schemeClr val="tx1"/>
              </a:solidFill>
              <a:effectLst/>
              <a:latin typeface="+mn-lt"/>
              <a:ea typeface="+mn-ea"/>
              <a:cs typeface="+mn-cs"/>
            </a:endParaRPr>
          </a:p>
          <a:p>
            <a:r>
              <a:rPr lang="de-DE" dirty="0"/>
              <a:t>Red = you would not say this, Yellow = medium, Green = okay to say</a:t>
            </a:r>
          </a:p>
        </p:txBody>
      </p:sp>
      <p:sp>
        <p:nvSpPr>
          <p:cNvPr id="4" name="Slide Number Placeholder 3"/>
          <p:cNvSpPr>
            <a:spLocks noGrp="1"/>
          </p:cNvSpPr>
          <p:nvPr>
            <p:ph type="sldNum" sz="quarter" idx="10"/>
          </p:nvPr>
        </p:nvSpPr>
        <p:spPr/>
        <p:txBody>
          <a:bodyPr/>
          <a:lstStyle/>
          <a:p>
            <a:fld id="{21E09240-7C56-4834-A6BE-942EE28ABFAF}" type="slidenum">
              <a:rPr lang="de-DE" smtClean="0"/>
              <a:t>26</a:t>
            </a:fld>
            <a:endParaRPr lang="de-DE"/>
          </a:p>
        </p:txBody>
      </p:sp>
    </p:spTree>
    <p:extLst>
      <p:ext uri="{BB962C8B-B14F-4D97-AF65-F5344CB8AC3E}">
        <p14:creationId xmlns:p14="http://schemas.microsoft.com/office/powerpoint/2010/main" val="2443130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27</a:t>
            </a:fld>
            <a:endParaRPr lang="de-DE"/>
          </a:p>
        </p:txBody>
      </p:sp>
    </p:spTree>
    <p:extLst>
      <p:ext uri="{BB962C8B-B14F-4D97-AF65-F5344CB8AC3E}">
        <p14:creationId xmlns:p14="http://schemas.microsoft.com/office/powerpoint/2010/main" val="3229334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Your vote: dominating green</a:t>
            </a:r>
          </a:p>
        </p:txBody>
      </p:sp>
      <p:sp>
        <p:nvSpPr>
          <p:cNvPr id="4" name="Slide Number Placeholder 3"/>
          <p:cNvSpPr>
            <a:spLocks noGrp="1"/>
          </p:cNvSpPr>
          <p:nvPr>
            <p:ph type="sldNum" sz="quarter" idx="10"/>
          </p:nvPr>
        </p:nvSpPr>
        <p:spPr/>
        <p:txBody>
          <a:bodyPr/>
          <a:lstStyle/>
          <a:p>
            <a:fld id="{21E09240-7C56-4834-A6BE-942EE28ABFAF}" type="slidenum">
              <a:rPr lang="de-DE" smtClean="0"/>
              <a:t>28</a:t>
            </a:fld>
            <a:endParaRPr lang="de-DE"/>
          </a:p>
        </p:txBody>
      </p:sp>
    </p:spTree>
    <p:extLst>
      <p:ext uri="{BB962C8B-B14F-4D97-AF65-F5344CB8AC3E}">
        <p14:creationId xmlns:p14="http://schemas.microsoft.com/office/powerpoint/2010/main" val="1022930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29</a:t>
            </a:fld>
            <a:endParaRPr lang="de-DE"/>
          </a:p>
        </p:txBody>
      </p:sp>
    </p:spTree>
    <p:extLst>
      <p:ext uri="{BB962C8B-B14F-4D97-AF65-F5344CB8AC3E}">
        <p14:creationId xmlns:p14="http://schemas.microsoft.com/office/powerpoint/2010/main" val="620108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Your vote: red</a:t>
            </a:r>
          </a:p>
        </p:txBody>
      </p:sp>
      <p:sp>
        <p:nvSpPr>
          <p:cNvPr id="4" name="Slide Number Placeholder 3"/>
          <p:cNvSpPr>
            <a:spLocks noGrp="1"/>
          </p:cNvSpPr>
          <p:nvPr>
            <p:ph type="sldNum" sz="quarter" idx="10"/>
          </p:nvPr>
        </p:nvSpPr>
        <p:spPr/>
        <p:txBody>
          <a:bodyPr/>
          <a:lstStyle/>
          <a:p>
            <a:fld id="{21E09240-7C56-4834-A6BE-942EE28ABFAF}" type="slidenum">
              <a:rPr lang="de-DE" smtClean="0"/>
              <a:t>30</a:t>
            </a:fld>
            <a:endParaRPr lang="de-DE"/>
          </a:p>
        </p:txBody>
      </p:sp>
    </p:spTree>
    <p:extLst>
      <p:ext uri="{BB962C8B-B14F-4D97-AF65-F5344CB8AC3E}">
        <p14:creationId xmlns:p14="http://schemas.microsoft.com/office/powerpoint/2010/main" val="2139571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31</a:t>
            </a:fld>
            <a:endParaRPr lang="de-DE"/>
          </a:p>
        </p:txBody>
      </p:sp>
    </p:spTree>
    <p:extLst>
      <p:ext uri="{BB962C8B-B14F-4D97-AF65-F5344CB8AC3E}">
        <p14:creationId xmlns:p14="http://schemas.microsoft.com/office/powerpoint/2010/main" val="1157875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Your vote: mostly red.</a:t>
            </a:r>
          </a:p>
        </p:txBody>
      </p:sp>
      <p:sp>
        <p:nvSpPr>
          <p:cNvPr id="4" name="Slide Number Placeholder 3"/>
          <p:cNvSpPr>
            <a:spLocks noGrp="1"/>
          </p:cNvSpPr>
          <p:nvPr>
            <p:ph type="sldNum" sz="quarter" idx="10"/>
          </p:nvPr>
        </p:nvSpPr>
        <p:spPr/>
        <p:txBody>
          <a:bodyPr/>
          <a:lstStyle/>
          <a:p>
            <a:fld id="{21E09240-7C56-4834-A6BE-942EE28ABFAF}" type="slidenum">
              <a:rPr lang="de-DE" smtClean="0"/>
              <a:t>32</a:t>
            </a:fld>
            <a:endParaRPr lang="de-DE"/>
          </a:p>
        </p:txBody>
      </p:sp>
    </p:spTree>
    <p:extLst>
      <p:ext uri="{BB962C8B-B14F-4D97-AF65-F5344CB8AC3E}">
        <p14:creationId xmlns:p14="http://schemas.microsoft.com/office/powerpoint/2010/main" val="1282789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33</a:t>
            </a:fld>
            <a:endParaRPr lang="de-DE"/>
          </a:p>
        </p:txBody>
      </p:sp>
    </p:spTree>
    <p:extLst>
      <p:ext uri="{BB962C8B-B14F-4D97-AF65-F5344CB8AC3E}">
        <p14:creationId xmlns:p14="http://schemas.microsoft.com/office/powerpoint/2010/main" val="2678001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sz="900"/>
          </a:p>
        </p:txBody>
      </p:sp>
      <p:sp>
        <p:nvSpPr>
          <p:cNvPr id="4" name="Slide Number Placeholder 3"/>
          <p:cNvSpPr>
            <a:spLocks noGrp="1"/>
          </p:cNvSpPr>
          <p:nvPr>
            <p:ph type="sldNum" sz="quarter" idx="10"/>
          </p:nvPr>
        </p:nvSpPr>
        <p:spPr/>
        <p:txBody>
          <a:bodyPr/>
          <a:lstStyle/>
          <a:p>
            <a:fld id="{21E09240-7C56-4834-A6BE-942EE28ABFAF}" type="slidenum">
              <a:rPr lang="de-DE" smtClean="0"/>
              <a:t>3</a:t>
            </a:fld>
            <a:endParaRPr lang="de-DE"/>
          </a:p>
        </p:txBody>
      </p:sp>
    </p:spTree>
    <p:extLst>
      <p:ext uri="{BB962C8B-B14F-4D97-AF65-F5344CB8AC3E}">
        <p14:creationId xmlns:p14="http://schemas.microsoft.com/office/powerpoint/2010/main" val="8674128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Your vote: dominantly green</a:t>
            </a:r>
          </a:p>
        </p:txBody>
      </p:sp>
      <p:sp>
        <p:nvSpPr>
          <p:cNvPr id="4" name="Slide Number Placeholder 3"/>
          <p:cNvSpPr>
            <a:spLocks noGrp="1"/>
          </p:cNvSpPr>
          <p:nvPr>
            <p:ph type="sldNum" sz="quarter" idx="10"/>
          </p:nvPr>
        </p:nvSpPr>
        <p:spPr/>
        <p:txBody>
          <a:bodyPr/>
          <a:lstStyle/>
          <a:p>
            <a:fld id="{21E09240-7C56-4834-A6BE-942EE28ABFAF}" type="slidenum">
              <a:rPr lang="de-DE" smtClean="0"/>
              <a:t>34</a:t>
            </a:fld>
            <a:endParaRPr lang="de-DE"/>
          </a:p>
        </p:txBody>
      </p:sp>
    </p:spTree>
    <p:extLst>
      <p:ext uri="{BB962C8B-B14F-4D97-AF65-F5344CB8AC3E}">
        <p14:creationId xmlns:p14="http://schemas.microsoft.com/office/powerpoint/2010/main" val="33826729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35</a:t>
            </a:fld>
            <a:endParaRPr lang="de-DE"/>
          </a:p>
        </p:txBody>
      </p:sp>
    </p:spTree>
    <p:extLst>
      <p:ext uri="{BB962C8B-B14F-4D97-AF65-F5344CB8AC3E}">
        <p14:creationId xmlns:p14="http://schemas.microsoft.com/office/powerpoint/2010/main" val="26701831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your vote: undecided</a:t>
            </a:r>
          </a:p>
        </p:txBody>
      </p:sp>
      <p:sp>
        <p:nvSpPr>
          <p:cNvPr id="4" name="Slide Number Placeholder 3"/>
          <p:cNvSpPr>
            <a:spLocks noGrp="1"/>
          </p:cNvSpPr>
          <p:nvPr>
            <p:ph type="sldNum" sz="quarter" idx="10"/>
          </p:nvPr>
        </p:nvSpPr>
        <p:spPr/>
        <p:txBody>
          <a:bodyPr/>
          <a:lstStyle/>
          <a:p>
            <a:fld id="{21E09240-7C56-4834-A6BE-942EE28ABFAF}" type="slidenum">
              <a:rPr lang="de-DE" smtClean="0"/>
              <a:t>36</a:t>
            </a:fld>
            <a:endParaRPr lang="de-DE"/>
          </a:p>
        </p:txBody>
      </p:sp>
    </p:spTree>
    <p:extLst>
      <p:ext uri="{BB962C8B-B14F-4D97-AF65-F5344CB8AC3E}">
        <p14:creationId xmlns:p14="http://schemas.microsoft.com/office/powerpoint/2010/main" val="1894572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37</a:t>
            </a:fld>
            <a:endParaRPr lang="de-DE"/>
          </a:p>
        </p:txBody>
      </p:sp>
    </p:spTree>
    <p:extLst>
      <p:ext uri="{BB962C8B-B14F-4D97-AF65-F5344CB8AC3E}">
        <p14:creationId xmlns:p14="http://schemas.microsoft.com/office/powerpoint/2010/main" val="11476350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Your vote: mostly red</a:t>
            </a:r>
          </a:p>
        </p:txBody>
      </p:sp>
      <p:sp>
        <p:nvSpPr>
          <p:cNvPr id="4" name="Slide Number Placeholder 3"/>
          <p:cNvSpPr>
            <a:spLocks noGrp="1"/>
          </p:cNvSpPr>
          <p:nvPr>
            <p:ph type="sldNum" sz="quarter" idx="10"/>
          </p:nvPr>
        </p:nvSpPr>
        <p:spPr/>
        <p:txBody>
          <a:bodyPr/>
          <a:lstStyle/>
          <a:p>
            <a:fld id="{21E09240-7C56-4834-A6BE-942EE28ABFAF}" type="slidenum">
              <a:rPr lang="de-DE" smtClean="0"/>
              <a:t>38</a:t>
            </a:fld>
            <a:endParaRPr lang="de-DE"/>
          </a:p>
        </p:txBody>
      </p:sp>
    </p:spTree>
    <p:extLst>
      <p:ext uri="{BB962C8B-B14F-4D97-AF65-F5344CB8AC3E}">
        <p14:creationId xmlns:p14="http://schemas.microsoft.com/office/powerpoint/2010/main" val="23175534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39</a:t>
            </a:fld>
            <a:endParaRPr lang="de-DE"/>
          </a:p>
        </p:txBody>
      </p:sp>
    </p:spTree>
    <p:extLst>
      <p:ext uri="{BB962C8B-B14F-4D97-AF65-F5344CB8AC3E}">
        <p14:creationId xmlns:p14="http://schemas.microsoft.com/office/powerpoint/2010/main" val="18335529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Your vote: almost green</a:t>
            </a:r>
          </a:p>
        </p:txBody>
      </p:sp>
      <p:sp>
        <p:nvSpPr>
          <p:cNvPr id="4" name="Slide Number Placeholder 3"/>
          <p:cNvSpPr>
            <a:spLocks noGrp="1"/>
          </p:cNvSpPr>
          <p:nvPr>
            <p:ph type="sldNum" sz="quarter" idx="10"/>
          </p:nvPr>
        </p:nvSpPr>
        <p:spPr/>
        <p:txBody>
          <a:bodyPr/>
          <a:lstStyle/>
          <a:p>
            <a:fld id="{21E09240-7C56-4834-A6BE-942EE28ABFAF}" type="slidenum">
              <a:rPr lang="de-DE" smtClean="0"/>
              <a:t>40</a:t>
            </a:fld>
            <a:endParaRPr lang="de-DE"/>
          </a:p>
        </p:txBody>
      </p:sp>
    </p:spTree>
    <p:extLst>
      <p:ext uri="{BB962C8B-B14F-4D97-AF65-F5344CB8AC3E}">
        <p14:creationId xmlns:p14="http://schemas.microsoft.com/office/powerpoint/2010/main" val="31507681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41</a:t>
            </a:fld>
            <a:endParaRPr lang="de-DE"/>
          </a:p>
        </p:txBody>
      </p:sp>
    </p:spTree>
    <p:extLst>
      <p:ext uri="{BB962C8B-B14F-4D97-AF65-F5344CB8AC3E}">
        <p14:creationId xmlns:p14="http://schemas.microsoft.com/office/powerpoint/2010/main" val="42567625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Your vote: almost green</a:t>
            </a:r>
          </a:p>
        </p:txBody>
      </p:sp>
      <p:sp>
        <p:nvSpPr>
          <p:cNvPr id="4" name="Slide Number Placeholder 3"/>
          <p:cNvSpPr>
            <a:spLocks noGrp="1"/>
          </p:cNvSpPr>
          <p:nvPr>
            <p:ph type="sldNum" sz="quarter" idx="10"/>
          </p:nvPr>
        </p:nvSpPr>
        <p:spPr/>
        <p:txBody>
          <a:bodyPr/>
          <a:lstStyle/>
          <a:p>
            <a:fld id="{21E09240-7C56-4834-A6BE-942EE28ABFAF}" type="slidenum">
              <a:rPr lang="de-DE" smtClean="0"/>
              <a:t>42</a:t>
            </a:fld>
            <a:endParaRPr lang="de-DE"/>
          </a:p>
        </p:txBody>
      </p:sp>
    </p:spTree>
    <p:extLst>
      <p:ext uri="{BB962C8B-B14F-4D97-AF65-F5344CB8AC3E}">
        <p14:creationId xmlns:p14="http://schemas.microsoft.com/office/powerpoint/2010/main" val="38088867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43</a:t>
            </a:fld>
            <a:endParaRPr lang="de-DE"/>
          </a:p>
        </p:txBody>
      </p:sp>
    </p:spTree>
    <p:extLst>
      <p:ext uri="{BB962C8B-B14F-4D97-AF65-F5344CB8AC3E}">
        <p14:creationId xmlns:p14="http://schemas.microsoft.com/office/powerpoint/2010/main" val="3982079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Big hugs.</a:t>
            </a:r>
          </a:p>
        </p:txBody>
      </p:sp>
      <p:sp>
        <p:nvSpPr>
          <p:cNvPr id="4" name="Slide Number Placeholder 3"/>
          <p:cNvSpPr>
            <a:spLocks noGrp="1"/>
          </p:cNvSpPr>
          <p:nvPr>
            <p:ph type="sldNum" sz="quarter" idx="10"/>
          </p:nvPr>
        </p:nvSpPr>
        <p:spPr/>
        <p:txBody>
          <a:bodyPr/>
          <a:lstStyle/>
          <a:p>
            <a:fld id="{21E09240-7C56-4834-A6BE-942EE28ABFAF}" type="slidenum">
              <a:rPr lang="de-DE" smtClean="0"/>
              <a:t>6</a:t>
            </a:fld>
            <a:endParaRPr lang="de-DE"/>
          </a:p>
        </p:txBody>
      </p:sp>
    </p:spTree>
    <p:extLst>
      <p:ext uri="{BB962C8B-B14F-4D97-AF65-F5344CB8AC3E}">
        <p14:creationId xmlns:p14="http://schemas.microsoft.com/office/powerpoint/2010/main" val="28719335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Your vote: a lot of green plus a a little bit of everything</a:t>
            </a:r>
          </a:p>
        </p:txBody>
      </p:sp>
      <p:sp>
        <p:nvSpPr>
          <p:cNvPr id="4" name="Slide Number Placeholder 3"/>
          <p:cNvSpPr>
            <a:spLocks noGrp="1"/>
          </p:cNvSpPr>
          <p:nvPr>
            <p:ph type="sldNum" sz="quarter" idx="10"/>
          </p:nvPr>
        </p:nvSpPr>
        <p:spPr/>
        <p:txBody>
          <a:bodyPr/>
          <a:lstStyle/>
          <a:p>
            <a:fld id="{21E09240-7C56-4834-A6BE-942EE28ABFAF}" type="slidenum">
              <a:rPr lang="de-DE" smtClean="0"/>
              <a:t>44</a:t>
            </a:fld>
            <a:endParaRPr lang="de-DE"/>
          </a:p>
        </p:txBody>
      </p:sp>
    </p:spTree>
    <p:extLst>
      <p:ext uri="{BB962C8B-B14F-4D97-AF65-F5344CB8AC3E}">
        <p14:creationId xmlns:p14="http://schemas.microsoft.com/office/powerpoint/2010/main" val="32001421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45</a:t>
            </a:fld>
            <a:endParaRPr lang="de-DE"/>
          </a:p>
        </p:txBody>
      </p:sp>
    </p:spTree>
    <p:extLst>
      <p:ext uri="{BB962C8B-B14F-4D97-AF65-F5344CB8AC3E}">
        <p14:creationId xmlns:p14="http://schemas.microsoft.com/office/powerpoint/2010/main" val="7025061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Your vote: somehow yellow ...</a:t>
            </a:r>
          </a:p>
        </p:txBody>
      </p:sp>
      <p:sp>
        <p:nvSpPr>
          <p:cNvPr id="4" name="Slide Number Placeholder 3"/>
          <p:cNvSpPr>
            <a:spLocks noGrp="1"/>
          </p:cNvSpPr>
          <p:nvPr>
            <p:ph type="sldNum" sz="quarter" idx="10"/>
          </p:nvPr>
        </p:nvSpPr>
        <p:spPr/>
        <p:txBody>
          <a:bodyPr/>
          <a:lstStyle/>
          <a:p>
            <a:fld id="{21E09240-7C56-4834-A6BE-942EE28ABFAF}" type="slidenum">
              <a:rPr lang="de-DE" smtClean="0"/>
              <a:t>46</a:t>
            </a:fld>
            <a:endParaRPr lang="de-DE"/>
          </a:p>
        </p:txBody>
      </p:sp>
    </p:spTree>
    <p:extLst>
      <p:ext uri="{BB962C8B-B14F-4D97-AF65-F5344CB8AC3E}">
        <p14:creationId xmlns:p14="http://schemas.microsoft.com/office/powerpoint/2010/main" val="19312856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47</a:t>
            </a:fld>
            <a:endParaRPr lang="de-DE"/>
          </a:p>
        </p:txBody>
      </p:sp>
    </p:spTree>
    <p:extLst>
      <p:ext uri="{BB962C8B-B14F-4D97-AF65-F5344CB8AC3E}">
        <p14:creationId xmlns:p14="http://schemas.microsoft.com/office/powerpoint/2010/main" val="12132200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Your vote: undecided</a:t>
            </a:r>
          </a:p>
        </p:txBody>
      </p:sp>
      <p:sp>
        <p:nvSpPr>
          <p:cNvPr id="4" name="Slide Number Placeholder 3"/>
          <p:cNvSpPr>
            <a:spLocks noGrp="1"/>
          </p:cNvSpPr>
          <p:nvPr>
            <p:ph type="sldNum" sz="quarter" idx="10"/>
          </p:nvPr>
        </p:nvSpPr>
        <p:spPr/>
        <p:txBody>
          <a:bodyPr/>
          <a:lstStyle/>
          <a:p>
            <a:fld id="{21E09240-7C56-4834-A6BE-942EE28ABFAF}" type="slidenum">
              <a:rPr lang="de-DE" smtClean="0"/>
              <a:t>48</a:t>
            </a:fld>
            <a:endParaRPr lang="de-DE"/>
          </a:p>
        </p:txBody>
      </p:sp>
    </p:spTree>
    <p:extLst>
      <p:ext uri="{BB962C8B-B14F-4D97-AF65-F5344CB8AC3E}">
        <p14:creationId xmlns:p14="http://schemas.microsoft.com/office/powerpoint/2010/main" val="29700188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21E09240-7C56-4834-A6BE-942EE28ABFAF}" type="slidenum">
              <a:rPr lang="de-DE" smtClean="0"/>
              <a:t>49</a:t>
            </a:fld>
            <a:endParaRPr lang="de-DE"/>
          </a:p>
        </p:txBody>
      </p:sp>
    </p:spTree>
    <p:extLst>
      <p:ext uri="{BB962C8B-B14F-4D97-AF65-F5344CB8AC3E}">
        <p14:creationId xmlns:p14="http://schemas.microsoft.com/office/powerpoint/2010/main" val="39951781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Your vote: almost green</a:t>
            </a:r>
          </a:p>
        </p:txBody>
      </p:sp>
      <p:sp>
        <p:nvSpPr>
          <p:cNvPr id="4" name="Slide Number Placeholder 3"/>
          <p:cNvSpPr>
            <a:spLocks noGrp="1"/>
          </p:cNvSpPr>
          <p:nvPr>
            <p:ph type="sldNum" sz="quarter" idx="10"/>
          </p:nvPr>
        </p:nvSpPr>
        <p:spPr/>
        <p:txBody>
          <a:bodyPr/>
          <a:lstStyle/>
          <a:p>
            <a:fld id="{21E09240-7C56-4834-A6BE-942EE28ABFAF}" type="slidenum">
              <a:rPr lang="de-DE" smtClean="0"/>
              <a:t>50</a:t>
            </a:fld>
            <a:endParaRPr lang="de-DE"/>
          </a:p>
        </p:txBody>
      </p:sp>
    </p:spTree>
    <p:extLst>
      <p:ext uri="{BB962C8B-B14F-4D97-AF65-F5344CB8AC3E}">
        <p14:creationId xmlns:p14="http://schemas.microsoft.com/office/powerpoint/2010/main" val="30479308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In UK (in particular on BBC radio) there are normally no swear words in songs, they will either leave a small blank or put in a different word. In Europe you always hear the explicit version.  How would non native speakers know what is okay or not?  For example, there is a song where the words in UK are </a:t>
            </a:r>
            <a:r>
              <a:rPr lang="en-GB" sz="1200" kern="1200">
                <a:solidFill>
                  <a:schemeClr val="tx1"/>
                </a:solidFill>
                <a:effectLst/>
                <a:latin typeface="+mn-lt"/>
                <a:ea typeface="+mn-ea"/>
                <a:cs typeface="+mn-cs"/>
              </a:rPr>
              <a:t>“Let’s go crazy crazy” in Europe it’s “Let’s go F*cking crazy”.</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a:t>Read more: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a:t>http://www.bbfc.co.uk/what-classification/r18</a:t>
            </a:r>
          </a:p>
          <a:p>
            <a:endParaRPr lang="de-DE"/>
          </a:p>
          <a:p>
            <a:endParaRPr lang="de-DE"/>
          </a:p>
          <a:p>
            <a:r>
              <a:rPr lang="de-DE"/>
              <a:t>7 dirty words (USA)</a:t>
            </a:r>
          </a:p>
          <a:p>
            <a:r>
              <a:rPr lang="de-DE"/>
              <a:t>https</a:t>
            </a:r>
            <a:r>
              <a:rPr lang="de-DE" dirty="0"/>
              <a:t>://en.wikipedia.org/wiki/Seven_dirty_words</a:t>
            </a:r>
          </a:p>
          <a:p>
            <a:r>
              <a:rPr lang="en-US" dirty="0"/>
              <a:t>shit, piss, fuck, cunt, cocksucker, motherfucker, and tits</a:t>
            </a:r>
          </a:p>
          <a:p>
            <a:endParaRPr lang="en-US" dirty="0"/>
          </a:p>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51</a:t>
            </a:fld>
            <a:endParaRPr lang="de-DE"/>
          </a:p>
        </p:txBody>
      </p:sp>
    </p:spTree>
    <p:extLst>
      <p:ext uri="{BB962C8B-B14F-4D97-AF65-F5344CB8AC3E}">
        <p14:creationId xmlns:p14="http://schemas.microsoft.com/office/powerpoint/2010/main" val="24534544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don’t believe us, check out this article on Wikipedia</a:t>
            </a:r>
          </a:p>
        </p:txBody>
      </p:sp>
      <p:sp>
        <p:nvSpPr>
          <p:cNvPr id="4" name="Slide Number Placeholder 3"/>
          <p:cNvSpPr>
            <a:spLocks noGrp="1"/>
          </p:cNvSpPr>
          <p:nvPr>
            <p:ph type="sldNum" sz="quarter" idx="10"/>
          </p:nvPr>
        </p:nvSpPr>
        <p:spPr/>
        <p:txBody>
          <a:bodyPr/>
          <a:lstStyle/>
          <a:p>
            <a:fld id="{21E09240-7C56-4834-A6BE-942EE28ABFAF}" type="slidenum">
              <a:rPr lang="de-DE" smtClean="0"/>
              <a:t>52</a:t>
            </a:fld>
            <a:endParaRPr lang="de-DE"/>
          </a:p>
        </p:txBody>
      </p:sp>
    </p:spTree>
    <p:extLst>
      <p:ext uri="{BB962C8B-B14F-4D97-AF65-F5344CB8AC3E}">
        <p14:creationId xmlns:p14="http://schemas.microsoft.com/office/powerpoint/2010/main" val="10768189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53</a:t>
            </a:fld>
            <a:endParaRPr lang="de-DE"/>
          </a:p>
        </p:txBody>
      </p:sp>
    </p:spTree>
    <p:extLst>
      <p:ext uri="{BB962C8B-B14F-4D97-AF65-F5344CB8AC3E}">
        <p14:creationId xmlns:p14="http://schemas.microsoft.com/office/powerpoint/2010/main" val="3987755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what gave us the motivation to do this presentation? </a:t>
            </a:r>
            <a:endParaRPr lang="de-DE"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 observed things people say and we have completely different opinions on what’s okay and what’s not. Over a few drinks in a bar in Cologne and after some intense conversation, it was clear to us that there are some clear differences in the way people feel about certain words.  The way you address people makes a difference to how people treat you in return. Your choice of words and gestures can even affect the overall evaluation of your training.  We thought that this might be of interest to you guys as most of us deliver training in other countries.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1E09240-7C56-4834-A6BE-942EE28ABFAF}" type="slidenum">
              <a:rPr lang="de-DE" smtClean="0"/>
              <a:t>7</a:t>
            </a:fld>
            <a:endParaRPr lang="de-DE"/>
          </a:p>
        </p:txBody>
      </p:sp>
    </p:spTree>
    <p:extLst>
      <p:ext uri="{BB962C8B-B14F-4D97-AF65-F5344CB8AC3E}">
        <p14:creationId xmlns:p14="http://schemas.microsoft.com/office/powerpoint/2010/main" val="30846709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B4008EB6-D09E-4580-8CD6-DDB14511944F}" type="slidenum">
              <a:rPr lang="en-US" smtClean="0"/>
              <a:t>54</a:t>
            </a:fld>
            <a:endParaRPr lang="en-US" dirty="0"/>
          </a:p>
        </p:txBody>
      </p:sp>
    </p:spTree>
    <p:extLst>
      <p:ext uri="{BB962C8B-B14F-4D97-AF65-F5344CB8AC3E}">
        <p14:creationId xmlns:p14="http://schemas.microsoft.com/office/powerpoint/2010/main" val="2435577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Official recording from MCT Summit 2017:</a:t>
            </a:r>
            <a:endParaRPr lang="de-DE" dirty="0"/>
          </a:p>
          <a:p>
            <a:r>
              <a:rPr lang="de-DE" dirty="0"/>
              <a:t>youtube.com/watch?v=KtnBKVfrE9w</a:t>
            </a:r>
          </a:p>
          <a:p>
            <a:endParaRPr lang="de-DE" dirty="0"/>
          </a:p>
          <a:p>
            <a:r>
              <a:rPr lang="en-US" dirty="0"/>
              <a:t>All files, incl. PPTX file</a:t>
            </a:r>
            <a:br>
              <a:rPr lang="en-US" dirty="0"/>
            </a:br>
            <a:r>
              <a:rPr lang="en-US" dirty="0"/>
              <a:t>thorsten-butz.de/mctsummit2017</a:t>
            </a:r>
          </a:p>
          <a:p>
            <a:endParaRPr lang="de-DE" dirty="0"/>
          </a:p>
          <a:p>
            <a:r>
              <a:rPr lang="de-DE" dirty="0"/>
              <a:t>Jimmy Fallon and Gordon Ramsey</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with German subtitles</a:t>
            </a:r>
          </a:p>
          <a:p>
            <a:r>
              <a:rPr lang="de-DE" dirty="0"/>
              <a:t>https://vimeo.com/209069504/2523944e15</a:t>
            </a:r>
          </a:p>
          <a:p>
            <a:r>
              <a:rPr lang="de-DE" dirty="0"/>
              <a:t># without subtitles</a:t>
            </a:r>
          </a:p>
          <a:p>
            <a:r>
              <a:rPr lang="de-DE" dirty="0"/>
              <a:t>https://www.youtube.com/watch?v=wkSYGykMiwE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r>
              <a:rPr lang="de-DE" dirty="0"/>
              <a:t>Jimmy Fallon: Dr. W.</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with German subtitles</a:t>
            </a:r>
          </a:p>
          <a:p>
            <a:r>
              <a:rPr lang="de-DE" dirty="0"/>
              <a:t>https://vimeo.com/218033318/913dbdf879</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without subtitles</a:t>
            </a:r>
          </a:p>
          <a:p>
            <a:r>
              <a:rPr lang="de-DE" dirty="0"/>
              <a:t>https://www.youtube.com/watch?v=H7wm1v7bm2M</a:t>
            </a:r>
          </a:p>
          <a:p>
            <a:endParaRPr lang="de-DE" dirty="0"/>
          </a:p>
          <a:p>
            <a:endParaRPr lang="de-DE" dirty="0"/>
          </a:p>
        </p:txBody>
      </p:sp>
      <p:sp>
        <p:nvSpPr>
          <p:cNvPr id="4" name="Slide Number Placeholder 3"/>
          <p:cNvSpPr>
            <a:spLocks noGrp="1"/>
          </p:cNvSpPr>
          <p:nvPr>
            <p:ph type="sldNum" sz="quarter" idx="10"/>
          </p:nvPr>
        </p:nvSpPr>
        <p:spPr/>
        <p:txBody>
          <a:bodyPr/>
          <a:lstStyle/>
          <a:p>
            <a:fld id="{21E09240-7C56-4834-A6BE-942EE28ABFAF}" type="slidenum">
              <a:rPr lang="de-DE" smtClean="0"/>
              <a:t>56</a:t>
            </a:fld>
            <a:endParaRPr lang="de-DE"/>
          </a:p>
        </p:txBody>
      </p:sp>
    </p:spTree>
    <p:extLst>
      <p:ext uri="{BB962C8B-B14F-4D97-AF65-F5344CB8AC3E}">
        <p14:creationId xmlns:p14="http://schemas.microsoft.com/office/powerpoint/2010/main" val="14566643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https://vimeo.com/218033318/913dbdf879</a:t>
            </a:r>
          </a:p>
          <a:p>
            <a:r>
              <a:rPr lang="de-DE" dirty="0"/>
              <a:t>https://www.youtube.com/watch?v=H7wm1v7bm2M</a:t>
            </a:r>
          </a:p>
        </p:txBody>
      </p:sp>
      <p:sp>
        <p:nvSpPr>
          <p:cNvPr id="4" name="Slide Number Placeholder 3"/>
          <p:cNvSpPr>
            <a:spLocks noGrp="1"/>
          </p:cNvSpPr>
          <p:nvPr>
            <p:ph type="sldNum" sz="quarter" idx="10"/>
          </p:nvPr>
        </p:nvSpPr>
        <p:spPr/>
        <p:txBody>
          <a:bodyPr/>
          <a:lstStyle/>
          <a:p>
            <a:fld id="{21E09240-7C56-4834-A6BE-942EE28ABFAF}" type="slidenum">
              <a:rPr lang="de-DE" smtClean="0"/>
              <a:t>58</a:t>
            </a:fld>
            <a:endParaRPr lang="de-DE"/>
          </a:p>
        </p:txBody>
      </p:sp>
    </p:spTree>
    <p:extLst>
      <p:ext uri="{BB962C8B-B14F-4D97-AF65-F5344CB8AC3E}">
        <p14:creationId xmlns:p14="http://schemas.microsoft.com/office/powerpoint/2010/main" val="36526305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a:solidFill>
                  <a:srgbClr val="005EAA"/>
                </a:solidFill>
              </a:rPr>
              <a:t>http://mctsummit.eu/speakers/machine-can-learn-cant-learn-azure-machine-learning/</a:t>
            </a:r>
          </a:p>
          <a:p>
            <a:endParaRPr lang="de-DE"/>
          </a:p>
        </p:txBody>
      </p:sp>
      <p:sp>
        <p:nvSpPr>
          <p:cNvPr id="4" name="Slide Number Placeholder 3"/>
          <p:cNvSpPr>
            <a:spLocks noGrp="1"/>
          </p:cNvSpPr>
          <p:nvPr>
            <p:ph type="sldNum" sz="quarter" idx="10"/>
          </p:nvPr>
        </p:nvSpPr>
        <p:spPr/>
        <p:txBody>
          <a:bodyPr/>
          <a:lstStyle/>
          <a:p>
            <a:fld id="{21E09240-7C56-4834-A6BE-942EE28ABFAF}" type="slidenum">
              <a:rPr lang="de-DE" smtClean="0"/>
              <a:t>59</a:t>
            </a:fld>
            <a:endParaRPr lang="de-DE"/>
          </a:p>
        </p:txBody>
      </p:sp>
    </p:spTree>
    <p:extLst>
      <p:ext uri="{BB962C8B-B14F-4D97-AF65-F5344CB8AC3E}">
        <p14:creationId xmlns:p14="http://schemas.microsoft.com/office/powerpoint/2010/main" val="34120296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A draft for those of you who prefer a slightly more intellectual closing statement.</a:t>
            </a:r>
          </a:p>
        </p:txBody>
      </p:sp>
      <p:sp>
        <p:nvSpPr>
          <p:cNvPr id="4" name="Slide Number Placeholder 3"/>
          <p:cNvSpPr>
            <a:spLocks noGrp="1"/>
          </p:cNvSpPr>
          <p:nvPr>
            <p:ph type="sldNum" sz="quarter" idx="10"/>
          </p:nvPr>
        </p:nvSpPr>
        <p:spPr/>
        <p:txBody>
          <a:bodyPr/>
          <a:lstStyle/>
          <a:p>
            <a:fld id="{21E09240-7C56-4834-A6BE-942EE28ABFAF}" type="slidenum">
              <a:rPr lang="de-DE" smtClean="0"/>
              <a:t>60</a:t>
            </a:fld>
            <a:endParaRPr lang="de-DE"/>
          </a:p>
        </p:txBody>
      </p:sp>
    </p:spTree>
    <p:extLst>
      <p:ext uri="{BB962C8B-B14F-4D97-AF65-F5344CB8AC3E}">
        <p14:creationId xmlns:p14="http://schemas.microsoft.com/office/powerpoint/2010/main" val="29028847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Vice vera (see slide before).</a:t>
            </a:r>
          </a:p>
        </p:txBody>
      </p:sp>
      <p:sp>
        <p:nvSpPr>
          <p:cNvPr id="4" name="Slide Number Placeholder 3"/>
          <p:cNvSpPr>
            <a:spLocks noGrp="1"/>
          </p:cNvSpPr>
          <p:nvPr>
            <p:ph type="sldNum" sz="quarter" idx="10"/>
          </p:nvPr>
        </p:nvSpPr>
        <p:spPr/>
        <p:txBody>
          <a:bodyPr/>
          <a:lstStyle/>
          <a:p>
            <a:fld id="{21E09240-7C56-4834-A6BE-942EE28ABFAF}" type="slidenum">
              <a:rPr lang="de-DE" smtClean="0"/>
              <a:t>61</a:t>
            </a:fld>
            <a:endParaRPr lang="de-DE"/>
          </a:p>
        </p:txBody>
      </p:sp>
    </p:spTree>
    <p:extLst>
      <p:ext uri="{BB962C8B-B14F-4D97-AF65-F5344CB8AC3E}">
        <p14:creationId xmlns:p14="http://schemas.microsoft.com/office/powerpoint/2010/main" val="1142139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Thanks for having us!</a:t>
            </a:r>
          </a:p>
        </p:txBody>
      </p:sp>
      <p:sp>
        <p:nvSpPr>
          <p:cNvPr id="4" name="Slide Number Placeholder 3"/>
          <p:cNvSpPr>
            <a:spLocks noGrp="1"/>
          </p:cNvSpPr>
          <p:nvPr>
            <p:ph type="sldNum" sz="quarter" idx="10"/>
          </p:nvPr>
        </p:nvSpPr>
        <p:spPr/>
        <p:txBody>
          <a:bodyPr/>
          <a:lstStyle/>
          <a:p>
            <a:fld id="{21E09240-7C56-4834-A6BE-942EE28ABFAF}" type="slidenum">
              <a:rPr lang="de-DE" smtClean="0"/>
              <a:t>62</a:t>
            </a:fld>
            <a:endParaRPr lang="de-DE"/>
          </a:p>
        </p:txBody>
      </p:sp>
    </p:spTree>
    <p:extLst>
      <p:ext uri="{BB962C8B-B14F-4D97-AF65-F5344CB8AC3E}">
        <p14:creationId xmlns:p14="http://schemas.microsoft.com/office/powerpoint/2010/main" val="4160772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During this presentation we will have some fun (hopefully) with various words and cultural differences.  Ignorance is bliss of course, but after this session we hope to have at least made you think a little about how important this is and to help you avoid falling into these hidden traps when training in countries where you are less familiar with the culture and what is acceptable language to use in the 'classroom'. </a:t>
            </a:r>
          </a:p>
          <a:p>
            <a:r>
              <a:rPr lang="en-US"/>
              <a:t>Just because I am native English doesn’t mean I’m safe.  I personally have a terrible habit of making silly jokes and wondering why there’s an awkward silence or using words that I’m not sure are even in the dictionary.  Then sometimes they are rolling around when I don’t know what I said. </a:t>
            </a:r>
          </a:p>
          <a:p>
            <a:endParaRPr lang="de-DE" dirty="0"/>
          </a:p>
        </p:txBody>
      </p:sp>
      <p:sp>
        <p:nvSpPr>
          <p:cNvPr id="4" name="Slide Number Placeholder 3"/>
          <p:cNvSpPr>
            <a:spLocks noGrp="1"/>
          </p:cNvSpPr>
          <p:nvPr>
            <p:ph type="sldNum" sz="quarter" idx="10"/>
          </p:nvPr>
        </p:nvSpPr>
        <p:spPr/>
        <p:txBody>
          <a:bodyPr/>
          <a:lstStyle/>
          <a:p>
            <a:fld id="{21E09240-7C56-4834-A6BE-942EE28ABFAF}" type="slidenum">
              <a:rPr lang="de-DE" smtClean="0"/>
              <a:t>8</a:t>
            </a:fld>
            <a:endParaRPr lang="de-DE"/>
          </a:p>
        </p:txBody>
      </p:sp>
    </p:spTree>
    <p:extLst>
      <p:ext uri="{BB962C8B-B14F-4D97-AF65-F5344CB8AC3E}">
        <p14:creationId xmlns:p14="http://schemas.microsoft.com/office/powerpoint/2010/main" val="525420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hlinkClick r:id="rId3"/>
              </a:rPr>
              <a:t>https://sites.google.com/site/tvdistinction/home/introduction</a:t>
            </a:r>
          </a:p>
          <a:p>
            <a:endParaRPr lang="de-DE" dirty="0">
              <a:hlinkClick r:id="rId3"/>
            </a:endParaRPr>
          </a:p>
          <a:p>
            <a:r>
              <a:rPr lang="en-US" dirty="0"/>
              <a:t>The linguists use the term </a:t>
            </a:r>
            <a:r>
              <a:rPr lang="en-US" dirty="0" err="1"/>
              <a:t>tu-vous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Segoe UI Light"/>
              </a:rPr>
              <a:t>Are you aware of the Tu – </a:t>
            </a:r>
            <a:r>
              <a:rPr lang="en-US" dirty="0" err="1">
                <a:cs typeface="Segoe UI Light"/>
              </a:rPr>
              <a:t>Vous</a:t>
            </a:r>
            <a:r>
              <a:rPr lang="en-US" dirty="0">
                <a:cs typeface="Segoe UI Light"/>
              </a:rPr>
              <a:t> distinction?  Does your country have one?</a:t>
            </a:r>
          </a:p>
          <a:p>
            <a:r>
              <a:rPr lang="en-US" dirty="0"/>
              <a:t>We’ve listed a few of the more well known t-v distinctions.  This is something that is tricky for me. </a:t>
            </a:r>
          </a:p>
          <a:p>
            <a:r>
              <a:rPr lang="en-US" dirty="0"/>
              <a:t>I train quite often in Germany and Switzerland - luckily it's always in English.  But that doesn’t mean I won’t fall into any traps as a word that has no offence to me, may have offence for others.</a:t>
            </a:r>
          </a:p>
          <a:p>
            <a:endParaRPr lang="en-US" dirty="0"/>
          </a:p>
          <a:p>
            <a:r>
              <a:rPr lang="en-US" dirty="0"/>
              <a:t>Even though I am aware for example that in Germany you are expected to address a person as Frau or Herr until they 'invite' you to use their first name, I always introduce myself as Denise.  These days people are more relaxed about that, but does this mean that I'm open for a drink after training? I find this very hard as the English language doesn’t have this distinction.  So in most countries if you’re an alien you need to check</a:t>
            </a:r>
          </a:p>
          <a:p>
            <a:endParaRPr lang="de-DE" dirty="0"/>
          </a:p>
        </p:txBody>
      </p:sp>
      <p:sp>
        <p:nvSpPr>
          <p:cNvPr id="4" name="Slide Number Placeholder 3"/>
          <p:cNvSpPr>
            <a:spLocks noGrp="1"/>
          </p:cNvSpPr>
          <p:nvPr>
            <p:ph type="sldNum" sz="quarter" idx="10"/>
          </p:nvPr>
        </p:nvSpPr>
        <p:spPr/>
        <p:txBody>
          <a:bodyPr/>
          <a:lstStyle/>
          <a:p>
            <a:fld id="{21E09240-7C56-4834-A6BE-942EE28ABFAF}" type="slidenum">
              <a:rPr lang="de-DE" smtClean="0"/>
              <a:t>10</a:t>
            </a:fld>
            <a:endParaRPr lang="de-DE"/>
          </a:p>
        </p:txBody>
      </p:sp>
    </p:spTree>
    <p:extLst>
      <p:ext uri="{BB962C8B-B14F-4D97-AF65-F5344CB8AC3E}">
        <p14:creationId xmlns:p14="http://schemas.microsoft.com/office/powerpoint/2010/main" val="2952870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https://sites.google.com/site/tvdistinction/home/introduction</a:t>
            </a:r>
          </a:p>
          <a:p>
            <a:endParaRPr lang="de-DE" dirty="0"/>
          </a:p>
          <a:p>
            <a:r>
              <a:rPr lang="de-DE" dirty="0"/>
              <a:t>Brief summary: </a:t>
            </a:r>
          </a:p>
          <a:p>
            <a:r>
              <a:rPr lang="de-DE" dirty="0">
                <a:cs typeface="Segoe UI Light"/>
              </a:rPr>
              <a:t>Just out of interest, during the </a:t>
            </a:r>
            <a:r>
              <a:rPr lang="de-DE" dirty="0"/>
              <a:t>lifetime of Shakespeare, English did provide a "t-v" distinction.  They used 'thou' and 'you'.  Do you know which would have been formal and which informal?</a:t>
            </a:r>
          </a:p>
          <a:p>
            <a:endParaRPr lang="de-DE" dirty="0"/>
          </a:p>
          <a:p>
            <a:r>
              <a:rPr lang="de-DE" dirty="0"/>
              <a:t> "thou" represents the informal, familiar address in contrast to "you", the formal style which later on derived as the general purpose pronoun. </a:t>
            </a:r>
          </a:p>
          <a:p>
            <a:endParaRPr lang="de-DE" dirty="0"/>
          </a:p>
          <a:p>
            <a:r>
              <a:rPr lang="en-US" dirty="0"/>
              <a:t>We cannot convey the feeling that is in this statement in England, as we would say you. But in Shakespeare’s day  Hamlet is actually disrespecting his father with the word thou. The meaning is subtle</a:t>
            </a:r>
          </a:p>
          <a:p>
            <a:endParaRPr lang="en-US" dirty="0"/>
          </a:p>
          <a:p>
            <a:endParaRPr lang="de-DE" dirty="0"/>
          </a:p>
        </p:txBody>
      </p:sp>
      <p:sp>
        <p:nvSpPr>
          <p:cNvPr id="4" name="Slide Number Placeholder 3"/>
          <p:cNvSpPr>
            <a:spLocks noGrp="1"/>
          </p:cNvSpPr>
          <p:nvPr>
            <p:ph type="sldNum" sz="quarter" idx="10"/>
          </p:nvPr>
        </p:nvSpPr>
        <p:spPr/>
        <p:txBody>
          <a:bodyPr/>
          <a:lstStyle/>
          <a:p>
            <a:fld id="{21E09240-7C56-4834-A6BE-942EE28ABFAF}" type="slidenum">
              <a:rPr lang="de-DE" smtClean="0"/>
              <a:t>11</a:t>
            </a:fld>
            <a:endParaRPr lang="de-DE"/>
          </a:p>
        </p:txBody>
      </p:sp>
    </p:spTree>
    <p:extLst>
      <p:ext uri="{BB962C8B-B14F-4D97-AF65-F5344CB8AC3E}">
        <p14:creationId xmlns:p14="http://schemas.microsoft.com/office/powerpoint/2010/main" val="4252347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Can you guess how many countries/languages have a distinction?  Almost any language.</a:t>
            </a:r>
          </a:p>
          <a:p>
            <a:endParaRPr lang="de-DE"/>
          </a:p>
          <a:p>
            <a:r>
              <a:rPr lang="de-DE"/>
              <a:t>https</a:t>
            </a:r>
            <a:r>
              <a:rPr lang="de-DE" dirty="0"/>
              <a:t>://en.wikipedia.org/wiki/Libert%C3%A9,_%C3%A9galit%C3%A9,_fraternit%C3</a:t>
            </a:r>
            <a:r>
              <a:rPr lang="de-DE"/>
              <a:t>%A9-</a:t>
            </a:r>
            <a:endParaRPr lang="de-DE" dirty="0"/>
          </a:p>
          <a:p>
            <a:endParaRPr lang="de-DE" dirty="0"/>
          </a:p>
          <a:p>
            <a:r>
              <a:rPr lang="de-DE" dirty="0"/>
              <a:t>Late </a:t>
            </a:r>
            <a:r>
              <a:rPr lang="de-DE"/>
              <a:t>1960s: </a:t>
            </a:r>
            <a:r>
              <a:rPr lang="de-DE">
                <a:hlinkClick r:id="rId3"/>
              </a:rPr>
              <a:t>https</a:t>
            </a:r>
            <a:r>
              <a:rPr lang="de-DE" dirty="0">
                <a:hlinkClick r:id="rId3"/>
              </a:rPr>
              <a:t>://en.wikipedia.org/wiki/Du-reformen</a:t>
            </a:r>
          </a:p>
          <a:p>
            <a:endParaRPr lang="de-DE" dirty="0"/>
          </a:p>
          <a:p>
            <a:r>
              <a:rPr lang="de-DE"/>
              <a:t>Btw</a:t>
            </a:r>
            <a:r>
              <a:rPr lang="de-DE" dirty="0"/>
              <a:t>:  In </a:t>
            </a:r>
            <a:r>
              <a:rPr lang="de-DE"/>
              <a:t>1967 Sweden also </a:t>
            </a:r>
            <a:r>
              <a:rPr lang="de-DE" dirty="0"/>
              <a:t>switched from left to right driving:</a:t>
            </a:r>
          </a:p>
          <a:p>
            <a:r>
              <a:rPr lang="de-DE" dirty="0"/>
              <a:t>https://en.wikipedia.org/wiki/Dagen_H</a:t>
            </a:r>
          </a:p>
          <a:p>
            <a:endParaRPr lang="de-DE" dirty="0"/>
          </a:p>
          <a:p>
            <a:endParaRPr lang="de-DE" dirty="0"/>
          </a:p>
        </p:txBody>
      </p:sp>
      <p:sp>
        <p:nvSpPr>
          <p:cNvPr id="4" name="Slide Number Placeholder 3"/>
          <p:cNvSpPr>
            <a:spLocks noGrp="1"/>
          </p:cNvSpPr>
          <p:nvPr>
            <p:ph type="sldNum" sz="quarter" idx="10"/>
          </p:nvPr>
        </p:nvSpPr>
        <p:spPr/>
        <p:txBody>
          <a:bodyPr/>
          <a:lstStyle/>
          <a:p>
            <a:fld id="{21E09240-7C56-4834-A6BE-942EE28ABFAF}" type="slidenum">
              <a:rPr lang="de-DE" smtClean="0"/>
              <a:t>12</a:t>
            </a:fld>
            <a:endParaRPr lang="de-DE"/>
          </a:p>
        </p:txBody>
      </p:sp>
    </p:spTree>
    <p:extLst>
      <p:ext uri="{BB962C8B-B14F-4D97-AF65-F5344CB8AC3E}">
        <p14:creationId xmlns:p14="http://schemas.microsoft.com/office/powerpoint/2010/main" val="2026880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bg>
      <p:bgPr>
        <a:solidFill>
          <a:srgbClr val="005EAA"/>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1310515B-B790-4CFC-9EE1-F1BB1500771A}" type="datetimeFigureOut">
              <a:rPr lang="de-DE" smtClean="0"/>
              <a:t>10.07.2017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DD6B5FA7-50BB-4281-A8F2-3B1A04440CF8}" type="slidenum">
              <a:rPr lang="de-DE" smtClean="0"/>
              <a:t>‹#›</a:t>
            </a:fld>
            <a:endParaRPr lang="de-DE"/>
          </a:p>
        </p:txBody>
      </p:sp>
    </p:spTree>
    <p:extLst>
      <p:ext uri="{BB962C8B-B14F-4D97-AF65-F5344CB8AC3E}">
        <p14:creationId xmlns:p14="http://schemas.microsoft.com/office/powerpoint/2010/main" val="1681361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a:xfrm>
            <a:off x="838200" y="365126"/>
            <a:ext cx="10515600" cy="1325563"/>
          </a:xfrm>
          <a:prstGeom prst="rect">
            <a:avLst/>
          </a:prstGeom>
        </p:spPr>
        <p:txBody>
          <a:bodyPr/>
          <a:lstStyle>
            <a:lvl1pPr>
              <a:defRPr>
                <a:latin typeface="Ubuntu Mono" panose="020B0509030602030204" pitchFamily="49" charset="0"/>
              </a:defRPr>
            </a:lvl1pPr>
          </a:lstStyle>
          <a:p>
            <a:r>
              <a:rPr lang="de-DE"/>
              <a:t>Titelmasterformat durch Klicken bearbeiten</a:t>
            </a:r>
          </a:p>
        </p:txBody>
      </p:sp>
      <p:sp>
        <p:nvSpPr>
          <p:cNvPr id="3" name="Text Placeholder 2"/>
          <p:cNvSpPr>
            <a:spLocks noGrp="1"/>
          </p:cNvSpPr>
          <p:nvPr>
            <p:ph idx="1"/>
          </p:nvPr>
        </p:nvSpPr>
        <p:spPr>
          <a:xfrm>
            <a:off x="0" y="1844824"/>
            <a:ext cx="11856640" cy="47525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pic>
        <p:nvPicPr>
          <p:cNvPr id="4" name="Picture 3">
            <a:extLst>
              <a:ext uri="{FF2B5EF4-FFF2-40B4-BE49-F238E27FC236}">
                <a16:creationId xmlns:a16="http://schemas.microsoft.com/office/drawing/2014/main" id="{B07A2487-614A-4548-BEEC-12B3DE0C7A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0735" y="6039451"/>
            <a:ext cx="1196722" cy="633797"/>
          </a:xfrm>
          <a:prstGeom prst="rect">
            <a:avLst/>
          </a:prstGeom>
        </p:spPr>
      </p:pic>
    </p:spTree>
    <p:extLst>
      <p:ext uri="{BB962C8B-B14F-4D97-AF65-F5344CB8AC3E}">
        <p14:creationId xmlns:p14="http://schemas.microsoft.com/office/powerpoint/2010/main" val="3988204998"/>
      </p:ext>
    </p:extLst>
  </p:cSld>
  <p:clrMapOvr>
    <a:masterClrMapping/>
  </p:clrMapOvr>
  <mc:AlternateContent xmlns:mc="http://schemas.openxmlformats.org/markup-compatibility/2006" xmlns:p14="http://schemas.microsoft.com/office/powerpoint/2010/main">
    <mc:Choice Requires="p14">
      <p:transition p14:dur="250">
        <p:cut/>
      </p:transition>
    </mc:Choice>
    <mc:Fallback xmlns="">
      <p:transition>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3552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elfolie White">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solidFill>
                  <a:srgbClr val="005EAA"/>
                </a:solidFill>
              </a:defRPr>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solidFill>
                  <a:srgbClr val="005EAA"/>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1310515B-B790-4CFC-9EE1-F1BB1500771A}" type="datetimeFigureOut">
              <a:rPr lang="de-DE" smtClean="0"/>
              <a:t>10.07.2017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DD6B5FA7-50BB-4281-A8F2-3B1A04440CF8}" type="slidenum">
              <a:rPr lang="de-DE" smtClean="0"/>
              <a:t>‹#›</a:t>
            </a:fld>
            <a:endParaRPr lang="de-DE"/>
          </a:p>
        </p:txBody>
      </p:sp>
    </p:spTree>
    <p:extLst>
      <p:ext uri="{BB962C8B-B14F-4D97-AF65-F5344CB8AC3E}">
        <p14:creationId xmlns:p14="http://schemas.microsoft.com/office/powerpoint/2010/main" val="1879457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bg>
      <p:bgPr>
        <a:solidFill>
          <a:srgbClr val="005EAA"/>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0" y="443787"/>
            <a:ext cx="12192000" cy="569167"/>
          </a:xfrm>
          <a:solidFill>
            <a:schemeClr val="bg1"/>
          </a:solidFill>
        </p:spPr>
        <p:txBody>
          <a:bodyPr lIns="828000"/>
          <a:lstStyle>
            <a:lvl1pPr>
              <a:defRPr>
                <a:solidFill>
                  <a:srgbClr val="005EAA"/>
                </a:solidFill>
              </a:defRPr>
            </a:lvl1pPr>
          </a:lstStyle>
          <a:p>
            <a:r>
              <a:rPr lang="de-DE"/>
              <a:t>Titelmasterformat durch Klicken bearbeiten</a:t>
            </a:r>
          </a:p>
        </p:txBody>
      </p:sp>
      <p:sp>
        <p:nvSpPr>
          <p:cNvPr id="3" name="Inhaltsplatzhalt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1310515B-B790-4CFC-9EE1-F1BB1500771A}" type="datetimeFigureOut">
              <a:rPr lang="de-DE" smtClean="0"/>
              <a:t>10.07.2017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DD6B5FA7-50BB-4281-A8F2-3B1A04440CF8}" type="slidenum">
              <a:rPr lang="de-DE" smtClean="0"/>
              <a:t>‹#›</a:t>
            </a:fld>
            <a:endParaRPr lang="de-DE"/>
          </a:p>
        </p:txBody>
      </p:sp>
      <p:pic>
        <p:nvPicPr>
          <p:cNvPr id="7" name="Picture 6">
            <a:extLst>
              <a:ext uri="{FF2B5EF4-FFF2-40B4-BE49-F238E27FC236}">
                <a16:creationId xmlns:a16="http://schemas.microsoft.com/office/drawing/2014/main" id="{26B7C38C-A620-45C2-9C15-213E207A7A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14279" y="6039452"/>
            <a:ext cx="1196721" cy="633796"/>
          </a:xfrm>
          <a:prstGeom prst="rect">
            <a:avLst/>
          </a:prstGeom>
        </p:spPr>
      </p:pic>
    </p:spTree>
    <p:extLst>
      <p:ext uri="{BB962C8B-B14F-4D97-AF65-F5344CB8AC3E}">
        <p14:creationId xmlns:p14="http://schemas.microsoft.com/office/powerpoint/2010/main" val="2430542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0" y="443787"/>
            <a:ext cx="12192000" cy="569167"/>
          </a:xfrm>
          <a:solidFill>
            <a:srgbClr val="005EAA"/>
          </a:solidFill>
        </p:spPr>
        <p:txBody>
          <a:bodyPr lIns="828000"/>
          <a:lstStyle>
            <a:lvl1pPr>
              <a:defRPr>
                <a:solidFill>
                  <a:schemeClr val="bg1"/>
                </a:solidFill>
              </a:defRPr>
            </a:lvl1p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1310515B-B790-4CFC-9EE1-F1BB1500771A}" type="datetimeFigureOut">
              <a:rPr lang="de-DE" smtClean="0"/>
              <a:t>10.07.2017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DD6B5FA7-50BB-4281-A8F2-3B1A04440CF8}" type="slidenum">
              <a:rPr lang="de-DE" smtClean="0"/>
              <a:t>‹#›</a:t>
            </a:fld>
            <a:endParaRPr lang="de-DE"/>
          </a:p>
        </p:txBody>
      </p:sp>
      <p:pic>
        <p:nvPicPr>
          <p:cNvPr id="7" name="Picture 6">
            <a:extLst>
              <a:ext uri="{FF2B5EF4-FFF2-40B4-BE49-F238E27FC236}">
                <a16:creationId xmlns:a16="http://schemas.microsoft.com/office/drawing/2014/main" id="{E05C6986-BD47-475D-B0A4-173DF6C683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0735" y="6039451"/>
            <a:ext cx="1196722" cy="633797"/>
          </a:xfrm>
          <a:prstGeom prst="rect">
            <a:avLst/>
          </a:prstGeom>
        </p:spPr>
      </p:pic>
    </p:spTree>
    <p:extLst>
      <p:ext uri="{BB962C8B-B14F-4D97-AF65-F5344CB8AC3E}">
        <p14:creationId xmlns:p14="http://schemas.microsoft.com/office/powerpoint/2010/main" val="3920366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2 Spal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a:xfrm>
            <a:off x="838200" y="1494971"/>
            <a:ext cx="4960434" cy="4681992"/>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1310515B-B790-4CFC-9EE1-F1BB1500771A}" type="datetimeFigureOut">
              <a:rPr lang="de-DE" smtClean="0"/>
              <a:t>10.07.2017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DD6B5FA7-50BB-4281-A8F2-3B1A04440CF8}" type="slidenum">
              <a:rPr lang="de-DE" smtClean="0"/>
              <a:t>‹#›</a:t>
            </a:fld>
            <a:endParaRPr lang="de-DE"/>
          </a:p>
        </p:txBody>
      </p:sp>
      <p:sp>
        <p:nvSpPr>
          <p:cNvPr id="7" name="Inhaltsplatzhalter 2"/>
          <p:cNvSpPr>
            <a:spLocks noGrp="1"/>
          </p:cNvSpPr>
          <p:nvPr>
            <p:ph idx="13"/>
          </p:nvPr>
        </p:nvSpPr>
        <p:spPr>
          <a:xfrm>
            <a:off x="6255835" y="1494971"/>
            <a:ext cx="5097966" cy="4689281"/>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pic>
        <p:nvPicPr>
          <p:cNvPr id="8" name="Picture 7">
            <a:extLst>
              <a:ext uri="{FF2B5EF4-FFF2-40B4-BE49-F238E27FC236}">
                <a16:creationId xmlns:a16="http://schemas.microsoft.com/office/drawing/2014/main" id="{0B5B8E49-D292-43B8-A8BA-21B6E9E5C1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0735" y="6039451"/>
            <a:ext cx="1196722" cy="633797"/>
          </a:xfrm>
          <a:prstGeom prst="rect">
            <a:avLst/>
          </a:prstGeom>
        </p:spPr>
      </p:pic>
    </p:spTree>
    <p:extLst>
      <p:ext uri="{BB962C8B-B14F-4D97-AF65-F5344CB8AC3E}">
        <p14:creationId xmlns:p14="http://schemas.microsoft.com/office/powerpoint/2010/main" val="2210794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1310515B-B790-4CFC-9EE1-F1BB1500771A}" type="datetimeFigureOut">
              <a:rPr lang="de-DE" smtClean="0"/>
              <a:t>10.07.2017</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DD6B5FA7-50BB-4281-A8F2-3B1A04440CF8}" type="slidenum">
              <a:rPr lang="de-DE" smtClean="0"/>
              <a:t>‹#›</a:t>
            </a:fld>
            <a:endParaRPr lang="de-DE"/>
          </a:p>
        </p:txBody>
      </p:sp>
      <p:pic>
        <p:nvPicPr>
          <p:cNvPr id="6" name="Picture 5">
            <a:extLst>
              <a:ext uri="{FF2B5EF4-FFF2-40B4-BE49-F238E27FC236}">
                <a16:creationId xmlns:a16="http://schemas.microsoft.com/office/drawing/2014/main" id="{0FB2174B-C291-4EDD-8232-C08932BF6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0735" y="6050337"/>
            <a:ext cx="1196722" cy="633797"/>
          </a:xfrm>
          <a:prstGeom prst="rect">
            <a:avLst/>
          </a:prstGeom>
        </p:spPr>
      </p:pic>
    </p:spTree>
    <p:extLst>
      <p:ext uri="{BB962C8B-B14F-4D97-AF65-F5344CB8AC3E}">
        <p14:creationId xmlns:p14="http://schemas.microsoft.com/office/powerpoint/2010/main" val="4181797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310515B-B790-4CFC-9EE1-F1BB1500771A}" type="datetimeFigureOut">
              <a:rPr lang="de-DE" smtClean="0"/>
              <a:t>10.07.2017</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DD6B5FA7-50BB-4281-A8F2-3B1A04440CF8}" type="slidenum">
              <a:rPr lang="de-DE" smtClean="0"/>
              <a:t>‹#›</a:t>
            </a:fld>
            <a:endParaRPr lang="de-DE"/>
          </a:p>
        </p:txBody>
      </p:sp>
      <p:pic>
        <p:nvPicPr>
          <p:cNvPr id="5" name="Picture 4">
            <a:extLst>
              <a:ext uri="{FF2B5EF4-FFF2-40B4-BE49-F238E27FC236}">
                <a16:creationId xmlns:a16="http://schemas.microsoft.com/office/drawing/2014/main" id="{732918AE-90F8-45E8-A0C7-6DED1639EF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0735" y="6039451"/>
            <a:ext cx="1196722" cy="633797"/>
          </a:xfrm>
          <a:prstGeom prst="rect">
            <a:avLst/>
          </a:prstGeom>
        </p:spPr>
      </p:pic>
    </p:spTree>
    <p:extLst>
      <p:ext uri="{BB962C8B-B14F-4D97-AF65-F5344CB8AC3E}">
        <p14:creationId xmlns:p14="http://schemas.microsoft.com/office/powerpoint/2010/main" val="143475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Code mit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normAutofit/>
          </a:bodyPr>
          <a:lstStyle>
            <a:lvl1pPr marL="0" indent="0">
              <a:buNone/>
              <a:defRPr sz="2000">
                <a:latin typeface="Consolas" panose="020B0609020204030204" pitchFamily="49" charset="0"/>
              </a:defRPr>
            </a:lvl1pPr>
            <a:lvl2pPr marL="457200" indent="0">
              <a:buNone/>
              <a:defRPr>
                <a:latin typeface="Consolas" panose="020B0609020204030204" pitchFamily="49" charset="0"/>
              </a:defRPr>
            </a:lvl2pPr>
            <a:lvl3pPr marL="914400" indent="0">
              <a:buNone/>
              <a:defRPr>
                <a:latin typeface="Consolas" panose="020B0609020204030204" pitchFamily="49" charset="0"/>
              </a:defRPr>
            </a:lvl3pPr>
            <a:lvl4pPr marL="1371600" indent="0">
              <a:buNone/>
              <a:defRPr>
                <a:latin typeface="Consolas" panose="020B0609020204030204" pitchFamily="49" charset="0"/>
              </a:defRPr>
            </a:lvl4pPr>
            <a:lvl5pPr marL="1828800" indent="0">
              <a:buNone/>
              <a:defRPr>
                <a:latin typeface="Consolas" panose="020B0609020204030204" pitchFamily="49" charset="0"/>
              </a:defRPr>
            </a:lvl5pPr>
          </a:lstStyle>
          <a:p>
            <a:pPr lvl="0"/>
            <a:r>
              <a:rPr lang="de-DE"/>
              <a:t>Formatvorlagen des Textmasters bearbeiten</a:t>
            </a:r>
          </a:p>
        </p:txBody>
      </p:sp>
      <p:sp>
        <p:nvSpPr>
          <p:cNvPr id="4" name="Datumsplatzhalter 3"/>
          <p:cNvSpPr>
            <a:spLocks noGrp="1"/>
          </p:cNvSpPr>
          <p:nvPr>
            <p:ph type="dt" sz="half" idx="10"/>
          </p:nvPr>
        </p:nvSpPr>
        <p:spPr/>
        <p:txBody>
          <a:bodyPr/>
          <a:lstStyle/>
          <a:p>
            <a:fld id="{1310515B-B790-4CFC-9EE1-F1BB1500771A}" type="datetimeFigureOut">
              <a:rPr lang="de-DE" smtClean="0"/>
              <a:t>10.07.2017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DD6B5FA7-50BB-4281-A8F2-3B1A04440CF8}" type="slidenum">
              <a:rPr lang="de-DE" smtClean="0"/>
              <a:t>‹#›</a:t>
            </a:fld>
            <a:endParaRPr lang="de-DE"/>
          </a:p>
        </p:txBody>
      </p:sp>
      <p:pic>
        <p:nvPicPr>
          <p:cNvPr id="7" name="Picture 6">
            <a:extLst>
              <a:ext uri="{FF2B5EF4-FFF2-40B4-BE49-F238E27FC236}">
                <a16:creationId xmlns:a16="http://schemas.microsoft.com/office/drawing/2014/main" id="{D19A22E3-4987-4B48-A2F3-5B131E6654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0735" y="6039451"/>
            <a:ext cx="1196722" cy="633797"/>
          </a:xfrm>
          <a:prstGeom prst="rect">
            <a:avLst/>
          </a:prstGeom>
        </p:spPr>
      </p:pic>
    </p:spTree>
    <p:extLst>
      <p:ext uri="{BB962C8B-B14F-4D97-AF65-F5344CB8AC3E}">
        <p14:creationId xmlns:p14="http://schemas.microsoft.com/office/powerpoint/2010/main" val="44048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Inhaltsplatzhalter 2"/>
          <p:cNvSpPr>
            <a:spLocks noGrp="1"/>
          </p:cNvSpPr>
          <p:nvPr>
            <p:ph idx="1"/>
          </p:nvPr>
        </p:nvSpPr>
        <p:spPr>
          <a:xfrm>
            <a:off x="838200" y="228600"/>
            <a:ext cx="10515600" cy="5948363"/>
          </a:xfrm>
        </p:spPr>
        <p:txBody>
          <a:bodyPr>
            <a:normAutofit/>
          </a:bodyPr>
          <a:lstStyle>
            <a:lvl1pPr marL="0" indent="0">
              <a:buNone/>
              <a:defRPr sz="2000">
                <a:latin typeface="Consolas" panose="020B0609020204030204" pitchFamily="49" charset="0"/>
              </a:defRPr>
            </a:lvl1pPr>
            <a:lvl2pPr marL="457200" indent="0">
              <a:buNone/>
              <a:defRPr>
                <a:latin typeface="Consolas" panose="020B0609020204030204" pitchFamily="49" charset="0"/>
              </a:defRPr>
            </a:lvl2pPr>
            <a:lvl3pPr marL="914400" indent="0">
              <a:buNone/>
              <a:defRPr>
                <a:latin typeface="Consolas" panose="020B0609020204030204" pitchFamily="49" charset="0"/>
              </a:defRPr>
            </a:lvl3pPr>
            <a:lvl4pPr marL="1371600" indent="0">
              <a:buNone/>
              <a:defRPr>
                <a:latin typeface="Consolas" panose="020B0609020204030204" pitchFamily="49" charset="0"/>
              </a:defRPr>
            </a:lvl4pPr>
            <a:lvl5pPr marL="1828800" indent="0">
              <a:buNone/>
              <a:defRPr>
                <a:latin typeface="Consolas" panose="020B0609020204030204" pitchFamily="49" charset="0"/>
              </a:defRPr>
            </a:lvl5pPr>
          </a:lstStyle>
          <a:p>
            <a:pPr lvl="0"/>
            <a:r>
              <a:rPr lang="de-DE"/>
              <a:t>Formatvorlagen des Textmasters bearbeiten</a:t>
            </a:r>
          </a:p>
        </p:txBody>
      </p:sp>
      <p:sp>
        <p:nvSpPr>
          <p:cNvPr id="4" name="Datumsplatzhalter 3"/>
          <p:cNvSpPr>
            <a:spLocks noGrp="1"/>
          </p:cNvSpPr>
          <p:nvPr>
            <p:ph type="dt" sz="half" idx="10"/>
          </p:nvPr>
        </p:nvSpPr>
        <p:spPr/>
        <p:txBody>
          <a:bodyPr/>
          <a:lstStyle/>
          <a:p>
            <a:fld id="{1310515B-B790-4CFC-9EE1-F1BB1500771A}" type="datetimeFigureOut">
              <a:rPr lang="de-DE" smtClean="0"/>
              <a:t>10.07.2017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DD6B5FA7-50BB-4281-A8F2-3B1A04440CF8}" type="slidenum">
              <a:rPr lang="de-DE" smtClean="0"/>
              <a:t>‹#›</a:t>
            </a:fld>
            <a:endParaRPr lang="de-DE"/>
          </a:p>
        </p:txBody>
      </p:sp>
      <p:pic>
        <p:nvPicPr>
          <p:cNvPr id="7" name="Picture 6">
            <a:extLst>
              <a:ext uri="{FF2B5EF4-FFF2-40B4-BE49-F238E27FC236}">
                <a16:creationId xmlns:a16="http://schemas.microsoft.com/office/drawing/2014/main" id="{B1C28B04-B7F7-44D2-8EC8-2BB7F84113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0735" y="6039451"/>
            <a:ext cx="1196722" cy="633797"/>
          </a:xfrm>
          <a:prstGeom prst="rect">
            <a:avLst/>
          </a:prstGeom>
        </p:spPr>
      </p:pic>
    </p:spTree>
    <p:extLst>
      <p:ext uri="{BB962C8B-B14F-4D97-AF65-F5344CB8AC3E}">
        <p14:creationId xmlns:p14="http://schemas.microsoft.com/office/powerpoint/2010/main" val="3922901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28675" y="443787"/>
            <a:ext cx="10515600" cy="569167"/>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451429"/>
            <a:ext cx="10515600" cy="4725534"/>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10515B-B790-4CFC-9EE1-F1BB1500771A}" type="datetimeFigureOut">
              <a:rPr lang="de-DE" smtClean="0"/>
              <a:t>10.07.2017</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6B5FA7-50BB-4281-A8F2-3B1A04440CF8}" type="slidenum">
              <a:rPr lang="de-DE" smtClean="0"/>
              <a:t>‹#›</a:t>
            </a:fld>
            <a:endParaRPr lang="de-DE"/>
          </a:p>
        </p:txBody>
      </p:sp>
    </p:spTree>
    <p:extLst>
      <p:ext uri="{BB962C8B-B14F-4D97-AF65-F5344CB8AC3E}">
        <p14:creationId xmlns:p14="http://schemas.microsoft.com/office/powerpoint/2010/main" val="436660838"/>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60" r:id="rId4"/>
    <p:sldLayoutId id="2147483658" r:id="rId5"/>
    <p:sldLayoutId id="2147483654" r:id="rId6"/>
    <p:sldLayoutId id="2147483655" r:id="rId7"/>
    <p:sldLayoutId id="2147483656" r:id="rId8"/>
    <p:sldLayoutId id="2147483657" r:id="rId9"/>
    <p:sldLayoutId id="2147483659" r:id="rId10"/>
    <p:sldLayoutId id="2147483662" r:id="rId11"/>
  </p:sldLayoutIdLst>
  <p:txStyles>
    <p:titleStyle>
      <a:lvl1pPr algn="l" defTabSz="914400" rtl="0" eaLnBrk="1" latinLnBrk="0" hangingPunct="1">
        <a:lnSpc>
          <a:spcPct val="90000"/>
        </a:lnSpc>
        <a:spcBef>
          <a:spcPct val="0"/>
        </a:spcBef>
        <a:buNone/>
        <a:defRPr sz="3000" kern="1200">
          <a:solidFill>
            <a:srgbClr val="005EAA"/>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baseline="0">
          <a:solidFill>
            <a:srgbClr val="005EAA"/>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baseline="0">
          <a:solidFill>
            <a:srgbClr val="005EAA"/>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baseline="0">
          <a:solidFill>
            <a:srgbClr val="005EAA"/>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baseline="0">
          <a:solidFill>
            <a:srgbClr val="005EAA"/>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baseline="0">
          <a:solidFill>
            <a:srgbClr val="005EAA"/>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hyperlink" Target="https://directpoll.com/r?XDbzPBd3ixYqg8kXI04YoJO41aGvRcAgTvZmBrBs"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video" Target="https://www.youtube.com/embed/tjs-mBGCI2o" TargetMode="External"/><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vimeo.com/209069504/2523944e15"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notesSlide" Target="../notesSlides/notesSlide3.xml"/><Relationship Id="rId7"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1.bin"/><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g"/><Relationship Id="rId9"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g"/><Relationship Id="rId10" Type="http://schemas.openxmlformats.org/officeDocument/2006/relationships/image" Target="../media/image19.png"/><Relationship Id="rId4" Type="http://schemas.openxmlformats.org/officeDocument/2006/relationships/image" Target="../media/image13.jpg"/><Relationship Id="rId9" Type="http://schemas.openxmlformats.org/officeDocument/2006/relationships/image" Target="../media/image18.png"/></Relationships>
</file>

<file path=ppt/slides/_rels/slide56.xml.rels><?xml version="1.0" encoding="UTF-8" standalone="yes"?>
<Relationships xmlns="http://schemas.openxmlformats.org/package/2006/relationships"><Relationship Id="rId3" Type="http://schemas.openxmlformats.org/officeDocument/2006/relationships/hyperlink" Target="https://www.youtube.com/watch?v=KtnBKVfrE9w" TargetMode="External"/><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hyperlink" Target="https://www.youtube.com/watch?v=d27gTrPPAyk" TargetMode="External"/><Relationship Id="rId5" Type="http://schemas.openxmlformats.org/officeDocument/2006/relationships/hyperlink" Target="https://vimeo.com/209069504/2523944e15" TargetMode="External"/><Relationship Id="rId4" Type="http://schemas.openxmlformats.org/officeDocument/2006/relationships/hyperlink" Target="http://www.thorsten-butz.de/mctsummit2017/"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s://vimeo.com/218033318/913dbdf879"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7A25B6-1C5A-479B-8E05-344A94F92704}"/>
              </a:ext>
            </a:extLst>
          </p:cNvPr>
          <p:cNvPicPr>
            <a:picLocks noChangeAspect="1"/>
          </p:cNvPicPr>
          <p:nvPr/>
        </p:nvPicPr>
        <p:blipFill rotWithShape="1">
          <a:blip r:embed="rId3">
            <a:extLst>
              <a:ext uri="{28A0092B-C50C-407E-A947-70E740481C1C}">
                <a14:useLocalDpi xmlns:a14="http://schemas.microsoft.com/office/drawing/2010/main" val="0"/>
              </a:ext>
            </a:extLst>
          </a:blip>
          <a:srcRect l="-99"/>
          <a:stretch/>
        </p:blipFill>
        <p:spPr>
          <a:xfrm>
            <a:off x="0" y="0"/>
            <a:ext cx="12177486" cy="6858000"/>
          </a:xfrm>
          <a:prstGeom prst="rect">
            <a:avLst/>
          </a:prstGeom>
        </p:spPr>
      </p:pic>
      <p:sp>
        <p:nvSpPr>
          <p:cNvPr id="3" name="Subtitle 2">
            <a:extLst>
              <a:ext uri="{FF2B5EF4-FFF2-40B4-BE49-F238E27FC236}">
                <a16:creationId xmlns:a16="http://schemas.microsoft.com/office/drawing/2014/main" id="{3129C1A1-54EE-4A05-A6FD-913E5CE0C85F}"/>
              </a:ext>
            </a:extLst>
          </p:cNvPr>
          <p:cNvSpPr>
            <a:spLocks noGrp="1"/>
          </p:cNvSpPr>
          <p:nvPr>
            <p:ph type="subTitle" idx="1"/>
          </p:nvPr>
        </p:nvSpPr>
        <p:spPr>
          <a:xfrm>
            <a:off x="0" y="4414838"/>
            <a:ext cx="12177486" cy="1655762"/>
          </a:xfrm>
          <a:solidFill>
            <a:schemeClr val="bg1">
              <a:alpha val="80000"/>
            </a:schemeClr>
          </a:solidFill>
        </p:spPr>
        <p:txBody>
          <a:bodyPr lIns="720000" tIns="180000" rIns="180000">
            <a:normAutofit/>
          </a:bodyPr>
          <a:lstStyle/>
          <a:p>
            <a:pPr algn="l">
              <a:lnSpc>
                <a:spcPct val="100000"/>
              </a:lnSpc>
            </a:pPr>
            <a:r>
              <a:rPr lang="de-DE" i="1" dirty="0">
                <a:solidFill>
                  <a:srgbClr val="005EAA"/>
                </a:solidFill>
              </a:rPr>
              <a:t>Denise Humphrey &amp; Thorsten Butz</a:t>
            </a:r>
          </a:p>
          <a:p>
            <a:pPr algn="l">
              <a:lnSpc>
                <a:spcPct val="100000"/>
              </a:lnSpc>
            </a:pPr>
            <a:r>
              <a:rPr lang="de-DE" sz="3200" dirty="0">
                <a:solidFill>
                  <a:srgbClr val="005EAA"/>
                </a:solidFill>
              </a:rPr>
              <a:t>Oh, I'm an Alien</a:t>
            </a:r>
          </a:p>
          <a:p>
            <a:pPr algn="l">
              <a:lnSpc>
                <a:spcPct val="100000"/>
              </a:lnSpc>
            </a:pPr>
            <a:r>
              <a:rPr lang="de-DE" sz="2000" dirty="0">
                <a:solidFill>
                  <a:srgbClr val="005EAA"/>
                </a:solidFill>
              </a:rPr>
              <a:t>Avoiding</a:t>
            </a:r>
            <a:r>
              <a:rPr lang="en-US" sz="2000" dirty="0">
                <a:solidFill>
                  <a:srgbClr val="005EAA"/>
                </a:solidFill>
              </a:rPr>
              <a:t> the hidden traps of training delivery in foreign languages</a:t>
            </a:r>
          </a:p>
          <a:p>
            <a:pPr algn="l">
              <a:lnSpc>
                <a:spcPct val="100000"/>
              </a:lnSpc>
            </a:pPr>
            <a:endParaRPr lang="de-DE" dirty="0">
              <a:solidFill>
                <a:srgbClr val="005EAA"/>
              </a:solidFill>
            </a:endParaRPr>
          </a:p>
        </p:txBody>
      </p:sp>
      <p:pic>
        <p:nvPicPr>
          <p:cNvPr id="6" name="Picture 5">
            <a:extLst>
              <a:ext uri="{FF2B5EF4-FFF2-40B4-BE49-F238E27FC236}">
                <a16:creationId xmlns:a16="http://schemas.microsoft.com/office/drawing/2014/main" id="{3EDC0B92-4D6F-4487-A1B4-8BC63A5F40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4352" y="969523"/>
            <a:ext cx="3898391" cy="2064630"/>
          </a:xfrm>
          <a:prstGeom prst="rect">
            <a:avLst/>
          </a:prstGeom>
        </p:spPr>
      </p:pic>
      <p:pic>
        <p:nvPicPr>
          <p:cNvPr id="1026" name="Picture 2" descr="https://upload.wikimedia.org/wikipedia/commons/thumb/3/33/Parental_Advisory_label.svg/500px-Parental_Advisory_label.svg.png">
            <a:extLst>
              <a:ext uri="{FF2B5EF4-FFF2-40B4-BE49-F238E27FC236}">
                <a16:creationId xmlns:a16="http://schemas.microsoft.com/office/drawing/2014/main" id="{8ACF7485-49E1-4EFD-8426-9732E77D16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71" y="42027"/>
            <a:ext cx="2069241" cy="1316037"/>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6609C3BC-18F5-4827-B812-A90C3F92DD8C}"/>
              </a:ext>
            </a:extLst>
          </p:cNvPr>
          <p:cNvPicPr>
            <a:picLocks noChangeAspect="1"/>
          </p:cNvPicPr>
          <p:nvPr/>
        </p:nvPicPr>
        <p:blipFill>
          <a:blip r:embed="rId6"/>
          <a:stretch>
            <a:fillRect/>
          </a:stretch>
        </p:blipFill>
        <p:spPr>
          <a:xfrm>
            <a:off x="9473547" y="4414838"/>
            <a:ext cx="2367643" cy="1657350"/>
          </a:xfrm>
          <a:prstGeom prst="rect">
            <a:avLst/>
          </a:prstGeom>
        </p:spPr>
      </p:pic>
      <p:pic>
        <p:nvPicPr>
          <p:cNvPr id="2050" name="Picture 2" descr="http://www.nymphomaniacthemovie.com/assets/images/dir_cut_stamp.png">
            <a:extLst>
              <a:ext uri="{FF2B5EF4-FFF2-40B4-BE49-F238E27FC236}">
                <a16:creationId xmlns:a16="http://schemas.microsoft.com/office/drawing/2014/main" id="{B2A5C6AE-B4CE-461F-AFBB-6BA56EE065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501" y="184902"/>
            <a:ext cx="4762500" cy="313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455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1537B88-F11B-4DFA-BAB4-82352CA4C522}"/>
              </a:ext>
            </a:extLst>
          </p:cNvPr>
          <p:cNvSpPr>
            <a:spLocks noGrp="1"/>
          </p:cNvSpPr>
          <p:nvPr>
            <p:ph type="title"/>
          </p:nvPr>
        </p:nvSpPr>
        <p:spPr/>
        <p:txBody>
          <a:bodyPr/>
          <a:lstStyle/>
          <a:p>
            <a:r>
              <a:rPr lang="de-DE"/>
              <a:t>Chapter 1: the t-v distinction</a:t>
            </a:r>
          </a:p>
        </p:txBody>
      </p:sp>
      <p:sp>
        <p:nvSpPr>
          <p:cNvPr id="9" name="Content Placeholder 8">
            <a:extLst>
              <a:ext uri="{FF2B5EF4-FFF2-40B4-BE49-F238E27FC236}">
                <a16:creationId xmlns:a16="http://schemas.microsoft.com/office/drawing/2014/main" id="{69262FE3-970B-430B-AE64-59B048D5C127}"/>
              </a:ext>
            </a:extLst>
          </p:cNvPr>
          <p:cNvSpPr>
            <a:spLocks noGrp="1"/>
          </p:cNvSpPr>
          <p:nvPr>
            <p:ph idx="1"/>
          </p:nvPr>
        </p:nvSpPr>
        <p:spPr>
          <a:xfrm>
            <a:off x="838200" y="1451429"/>
            <a:ext cx="4430486" cy="4725534"/>
          </a:xfrm>
        </p:spPr>
        <p:txBody>
          <a:bodyPr/>
          <a:lstStyle/>
          <a:p>
            <a:pPr marL="0" indent="0">
              <a:buNone/>
            </a:pPr>
            <a:r>
              <a:rPr lang="de-DE" b="1">
                <a:latin typeface="Calibri Light" panose="020F0302020204030204" pitchFamily="34" charset="0"/>
                <a:cs typeface="Calibri Light" panose="020F0302020204030204" pitchFamily="34" charset="0"/>
              </a:rPr>
              <a:t>     Latin: t</a:t>
            </a:r>
            <a:r>
              <a:rPr lang="de-DE" b="1">
                <a:solidFill>
                  <a:srgbClr val="1F497D"/>
                </a:solidFill>
                <a:latin typeface="Calibri Light" panose="020F0302020204030204" pitchFamily="34" charset="0"/>
                <a:cs typeface="Calibri Light" panose="020F0302020204030204" pitchFamily="34" charset="0"/>
              </a:rPr>
              <a:t>u</a:t>
            </a:r>
            <a:r>
              <a:rPr lang="de-DE" b="1">
                <a:latin typeface="Calibri Light" panose="020F0302020204030204" pitchFamily="34" charset="0"/>
                <a:cs typeface="Calibri Light" panose="020F0302020204030204" pitchFamily="34" charset="0"/>
              </a:rPr>
              <a:t> / vos</a:t>
            </a:r>
          </a:p>
          <a:p>
            <a:pPr marL="457200" indent="-457200"/>
            <a:r>
              <a:rPr lang="de-DE">
                <a:latin typeface="Calibri Light" panose="020F0302020204030204" pitchFamily="34" charset="0"/>
                <a:cs typeface="Calibri Light" panose="020F0302020204030204" pitchFamily="34" charset="0"/>
              </a:rPr>
              <a:t>French: tu /vous</a:t>
            </a:r>
          </a:p>
          <a:p>
            <a:pPr marL="457200" indent="-457200"/>
            <a:r>
              <a:rPr lang="de-DE">
                <a:latin typeface="Calibri Light" panose="020F0302020204030204" pitchFamily="34" charset="0"/>
                <a:cs typeface="Calibri Light" panose="020F0302020204030204" pitchFamily="34" charset="0"/>
              </a:rPr>
              <a:t>Spanish: tú / usted</a:t>
            </a:r>
          </a:p>
          <a:p>
            <a:pPr marL="457200" indent="-457200"/>
            <a:r>
              <a:rPr lang="de-DE">
                <a:latin typeface="Calibri Light" panose="020F0302020204030204" pitchFamily="34" charset="0"/>
                <a:cs typeface="Calibri Light" panose="020F0302020204030204" pitchFamily="34" charset="0"/>
              </a:rPr>
              <a:t>Italian: tu /Lei</a:t>
            </a:r>
          </a:p>
          <a:p>
            <a:pPr marL="457200" indent="-457200"/>
            <a:r>
              <a:rPr lang="de-DE">
                <a:latin typeface="Calibri Light" panose="020F0302020204030204" pitchFamily="34" charset="0"/>
                <a:cs typeface="Calibri Light" panose="020F0302020204030204" pitchFamily="34" charset="0"/>
              </a:rPr>
              <a:t>Portugese: tu / você</a:t>
            </a:r>
            <a:br>
              <a:rPr lang="de-DE">
                <a:latin typeface="Calibri Light" panose="020F0302020204030204" pitchFamily="34" charset="0"/>
                <a:cs typeface="Calibri Light" panose="020F0302020204030204" pitchFamily="34" charset="0"/>
              </a:rPr>
            </a:br>
            <a:r>
              <a:rPr lang="de-DE">
                <a:latin typeface="Calibri Light" panose="020F0302020204030204" pitchFamily="34" charset="0"/>
                <a:cs typeface="Calibri Light" panose="020F0302020204030204" pitchFamily="34" charset="0"/>
              </a:rPr>
              <a:t>…</a:t>
            </a:r>
          </a:p>
          <a:p>
            <a:pPr marL="457200" indent="-457200"/>
            <a:endParaRPr lang="de-DE">
              <a:latin typeface="Calibri Light" panose="020F0302020204030204" pitchFamily="34" charset="0"/>
              <a:cs typeface="Calibri Light" panose="020F0302020204030204" pitchFamily="34" charset="0"/>
            </a:endParaRPr>
          </a:p>
          <a:p>
            <a:endParaRPr lang="de-DE"/>
          </a:p>
        </p:txBody>
      </p:sp>
      <p:sp>
        <p:nvSpPr>
          <p:cNvPr id="11" name="Content Placeholder 8">
            <a:extLst>
              <a:ext uri="{FF2B5EF4-FFF2-40B4-BE49-F238E27FC236}">
                <a16:creationId xmlns:a16="http://schemas.microsoft.com/office/drawing/2014/main" id="{A9920FCD-86EF-4EFF-97C1-74A1D969AB42}"/>
              </a:ext>
            </a:extLst>
          </p:cNvPr>
          <p:cNvSpPr txBox="1">
            <a:spLocks/>
          </p:cNvSpPr>
          <p:nvPr/>
        </p:nvSpPr>
        <p:spPr>
          <a:xfrm>
            <a:off x="5011063" y="2213429"/>
            <a:ext cx="4430486" cy="4725534"/>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baseline="0">
                <a:solidFill>
                  <a:srgbClr val="005EAA"/>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baseline="0">
                <a:solidFill>
                  <a:srgbClr val="005EAA"/>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baseline="0">
                <a:solidFill>
                  <a:srgbClr val="005EAA"/>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baseline="0">
                <a:solidFill>
                  <a:srgbClr val="005EAA"/>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baseline="0">
                <a:solidFill>
                  <a:srgbClr val="005EAA"/>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r>
              <a:rPr lang="de-DE">
                <a:latin typeface="Calibri Light" panose="020F0302020204030204" pitchFamily="34" charset="0"/>
                <a:cs typeface="Calibri Light" panose="020F0302020204030204" pitchFamily="34" charset="0"/>
              </a:rPr>
              <a:t>German: du / Sie</a:t>
            </a:r>
          </a:p>
          <a:p>
            <a:pPr marL="457200" indent="-457200"/>
            <a:r>
              <a:rPr lang="de-DE">
                <a:latin typeface="Calibri Light" panose="020F0302020204030204" pitchFamily="34" charset="0"/>
                <a:cs typeface="Calibri Light" panose="020F0302020204030204" pitchFamily="34" charset="0"/>
              </a:rPr>
              <a:t>Dutch: je,jij / U</a:t>
            </a:r>
          </a:p>
          <a:p>
            <a:pPr marL="457200" indent="-457200"/>
            <a:r>
              <a:rPr lang="de-DE">
                <a:latin typeface="Calibri Light" panose="020F0302020204030204" pitchFamily="34" charset="0"/>
                <a:cs typeface="Calibri Light" panose="020F0302020204030204" pitchFamily="34" charset="0"/>
              </a:rPr>
              <a:t>Danish: du / De</a:t>
            </a:r>
          </a:p>
          <a:p>
            <a:pPr marL="457200" indent="-457200"/>
            <a:r>
              <a:rPr lang="de-DE">
                <a:latin typeface="Calibri Light" panose="020F0302020204030204" pitchFamily="34" charset="0"/>
                <a:cs typeface="Calibri Light" panose="020F0302020204030204" pitchFamily="34" charset="0"/>
              </a:rPr>
              <a:t>Finnish: sinä / Te</a:t>
            </a:r>
            <a:br>
              <a:rPr lang="de-DE">
                <a:latin typeface="Calibri Light" panose="020F0302020204030204" pitchFamily="34" charset="0"/>
                <a:cs typeface="Calibri Light" panose="020F0302020204030204" pitchFamily="34" charset="0"/>
              </a:rPr>
            </a:br>
            <a:r>
              <a:rPr lang="de-DE">
                <a:latin typeface="Calibri Light" panose="020F0302020204030204" pitchFamily="34" charset="0"/>
                <a:cs typeface="Calibri Light" panose="020F0302020204030204" pitchFamily="34" charset="0"/>
              </a:rPr>
              <a:t>…</a:t>
            </a:r>
          </a:p>
          <a:p>
            <a:pPr marL="457200" indent="-457200"/>
            <a:endParaRPr lang="de-DE">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334629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9112F-21BB-4055-B227-B0D97ACD89D1}"/>
              </a:ext>
            </a:extLst>
          </p:cNvPr>
          <p:cNvSpPr>
            <a:spLocks noGrp="1"/>
          </p:cNvSpPr>
          <p:nvPr>
            <p:ph type="title"/>
          </p:nvPr>
        </p:nvSpPr>
        <p:spPr/>
        <p:txBody>
          <a:bodyPr/>
          <a:lstStyle/>
          <a:p>
            <a:r>
              <a:rPr lang="de-DE"/>
              <a:t>Common Misunderstandings</a:t>
            </a:r>
          </a:p>
        </p:txBody>
      </p:sp>
      <p:sp>
        <p:nvSpPr>
          <p:cNvPr id="3" name="Content Placeholder 2">
            <a:extLst>
              <a:ext uri="{FF2B5EF4-FFF2-40B4-BE49-F238E27FC236}">
                <a16:creationId xmlns:a16="http://schemas.microsoft.com/office/drawing/2014/main" id="{F25F5828-964F-4B89-A4F4-2EFB6104C5FE}"/>
              </a:ext>
            </a:extLst>
          </p:cNvPr>
          <p:cNvSpPr>
            <a:spLocks noGrp="1"/>
          </p:cNvSpPr>
          <p:nvPr>
            <p:ph idx="1"/>
          </p:nvPr>
        </p:nvSpPr>
        <p:spPr/>
        <p:txBody>
          <a:bodyPr/>
          <a:lstStyle/>
          <a:p>
            <a:pPr marL="0" indent="0">
              <a:buNone/>
            </a:pPr>
            <a:r>
              <a:rPr lang="en-US" sz="3600"/>
              <a:t>“</a:t>
            </a:r>
            <a:r>
              <a:rPr lang="en-US" sz="3600" b="1"/>
              <a:t>Thou </a:t>
            </a:r>
            <a:r>
              <a:rPr lang="en-US" sz="3600"/>
              <a:t>comest in such a questionable shape”</a:t>
            </a:r>
          </a:p>
          <a:p>
            <a:pPr marL="0" indent="0">
              <a:buNone/>
            </a:pPr>
            <a:r>
              <a:rPr lang="en-US"/>
              <a:t>William Shakespeare: Hamlet (ca. 1600)</a:t>
            </a:r>
          </a:p>
          <a:p>
            <a:pPr marL="0" indent="0">
              <a:buNone/>
            </a:pPr>
            <a:endParaRPr lang="de-DE"/>
          </a:p>
        </p:txBody>
      </p:sp>
    </p:spTree>
    <p:extLst>
      <p:ext uri="{BB962C8B-B14F-4D97-AF65-F5344CB8AC3E}">
        <p14:creationId xmlns:p14="http://schemas.microsoft.com/office/powerpoint/2010/main" val="1855328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a:extLst>
              <a:ext uri="{FF2B5EF4-FFF2-40B4-BE49-F238E27FC236}">
                <a16:creationId xmlns:a16="http://schemas.microsoft.com/office/drawing/2014/main" id="{F023EBE8-55B2-4357-A7DD-042CD0A4DE24}"/>
              </a:ext>
            </a:extLst>
          </p:cNvPr>
          <p:cNvSpPr/>
          <p:nvPr/>
        </p:nvSpPr>
        <p:spPr>
          <a:xfrm>
            <a:off x="7341655" y="1062450"/>
            <a:ext cx="4514850" cy="4514850"/>
          </a:xfrm>
          <a:prstGeom prst="ellipse">
            <a:avLst/>
          </a:prstGeom>
          <a:solidFill>
            <a:srgbClr val="005EAA">
              <a:alpha val="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5000">
                <a:solidFill>
                  <a:srgbClr val="005EAA"/>
                </a:solidFill>
              </a:rPr>
              <a:t>?</a:t>
            </a:r>
            <a:endParaRPr lang="de-DE" sz="12000">
              <a:solidFill>
                <a:srgbClr val="005EAA"/>
              </a:solidFill>
            </a:endParaRPr>
          </a:p>
        </p:txBody>
      </p:sp>
      <p:sp>
        <p:nvSpPr>
          <p:cNvPr id="2" name="Title 1">
            <a:extLst>
              <a:ext uri="{FF2B5EF4-FFF2-40B4-BE49-F238E27FC236}">
                <a16:creationId xmlns:a16="http://schemas.microsoft.com/office/drawing/2014/main" id="{DDCD95D5-D58D-4DB6-A202-1ECED68AE2C5}"/>
              </a:ext>
            </a:extLst>
          </p:cNvPr>
          <p:cNvSpPr>
            <a:spLocks noGrp="1"/>
          </p:cNvSpPr>
          <p:nvPr>
            <p:ph type="title"/>
          </p:nvPr>
        </p:nvSpPr>
        <p:spPr/>
        <p:txBody>
          <a:bodyPr/>
          <a:lstStyle/>
          <a:p>
            <a:r>
              <a:rPr lang="de-DE"/>
              <a:t>Liberté, égalité, fraternité</a:t>
            </a:r>
          </a:p>
        </p:txBody>
      </p:sp>
      <p:cxnSp>
        <p:nvCxnSpPr>
          <p:cNvPr id="4" name="Gerade Verbindung mit Pfeil 11">
            <a:extLst>
              <a:ext uri="{FF2B5EF4-FFF2-40B4-BE49-F238E27FC236}">
                <a16:creationId xmlns:a16="http://schemas.microsoft.com/office/drawing/2014/main" id="{1156B3C6-FC48-4CAC-B466-3E742C5AA39A}"/>
              </a:ext>
            </a:extLst>
          </p:cNvPr>
          <p:cNvCxnSpPr>
            <a:cxnSpLocks/>
          </p:cNvCxnSpPr>
          <p:nvPr/>
        </p:nvCxnSpPr>
        <p:spPr>
          <a:xfrm>
            <a:off x="946736" y="1930400"/>
            <a:ext cx="0" cy="4209143"/>
          </a:xfrm>
          <a:prstGeom prst="straightConnector1">
            <a:avLst/>
          </a:prstGeom>
          <a:ln w="38100">
            <a:solidFill>
              <a:srgbClr val="005EAA"/>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 name="Gerade Verbindung mit Pfeil 12">
            <a:extLst>
              <a:ext uri="{FF2B5EF4-FFF2-40B4-BE49-F238E27FC236}">
                <a16:creationId xmlns:a16="http://schemas.microsoft.com/office/drawing/2014/main" id="{390094FB-B00F-492D-88F8-D69949DF7067}"/>
              </a:ext>
            </a:extLst>
          </p:cNvPr>
          <p:cNvCxnSpPr>
            <a:cxnSpLocks/>
          </p:cNvCxnSpPr>
          <p:nvPr/>
        </p:nvCxnSpPr>
        <p:spPr>
          <a:xfrm flipH="1">
            <a:off x="592990" y="5657231"/>
            <a:ext cx="9147910" cy="0"/>
          </a:xfrm>
          <a:prstGeom prst="straightConnector1">
            <a:avLst/>
          </a:prstGeom>
          <a:ln w="38100">
            <a:solidFill>
              <a:srgbClr val="005EAA"/>
            </a:solidFill>
            <a:headEnd type="triangle" w="lg" len="lg"/>
            <a:tailEnd type="none"/>
          </a:ln>
        </p:spPr>
        <p:style>
          <a:lnRef idx="1">
            <a:schemeClr val="accent1"/>
          </a:lnRef>
          <a:fillRef idx="0">
            <a:schemeClr val="accent1"/>
          </a:fillRef>
          <a:effectRef idx="0">
            <a:schemeClr val="accent1"/>
          </a:effectRef>
          <a:fontRef idx="minor">
            <a:schemeClr val="tx1"/>
          </a:fontRef>
        </p:style>
      </p:cxnSp>
      <p:pic>
        <p:nvPicPr>
          <p:cNvPr id="9" name="Grafik 16">
            <a:extLst>
              <a:ext uri="{FF2B5EF4-FFF2-40B4-BE49-F238E27FC236}">
                <a16:creationId xmlns:a16="http://schemas.microsoft.com/office/drawing/2014/main" id="{94A1BC4B-E8B5-45F2-A297-D0944B16F7AD}"/>
              </a:ext>
            </a:extLst>
          </p:cNvPr>
          <p:cNvPicPr>
            <a:picLocks noChangeAspect="1"/>
          </p:cNvPicPr>
          <p:nvPr/>
        </p:nvPicPr>
        <p:blipFill>
          <a:blip r:embed="rId3"/>
          <a:stretch>
            <a:fillRect/>
          </a:stretch>
        </p:blipFill>
        <p:spPr>
          <a:xfrm>
            <a:off x="1220645" y="4895751"/>
            <a:ext cx="839604" cy="558337"/>
          </a:xfrm>
          <a:prstGeom prst="rect">
            <a:avLst/>
          </a:prstGeom>
        </p:spPr>
      </p:pic>
      <p:sp>
        <p:nvSpPr>
          <p:cNvPr id="11" name="TextBox 10">
            <a:extLst>
              <a:ext uri="{FF2B5EF4-FFF2-40B4-BE49-F238E27FC236}">
                <a16:creationId xmlns:a16="http://schemas.microsoft.com/office/drawing/2014/main" id="{EA9CB2FF-15B6-497F-9875-ACA280C426D3}"/>
              </a:ext>
            </a:extLst>
          </p:cNvPr>
          <p:cNvSpPr txBox="1"/>
          <p:nvPr/>
        </p:nvSpPr>
        <p:spPr>
          <a:xfrm>
            <a:off x="4064000" y="5737163"/>
            <a:ext cx="1291771" cy="523220"/>
          </a:xfrm>
          <a:prstGeom prst="rect">
            <a:avLst/>
          </a:prstGeom>
          <a:noFill/>
        </p:spPr>
        <p:txBody>
          <a:bodyPr wrap="square" rtlCol="0">
            <a:spAutoFit/>
          </a:bodyPr>
          <a:lstStyle/>
          <a:p>
            <a:r>
              <a:rPr lang="de-DE" sz="2800" b="1" i="1">
                <a:solidFill>
                  <a:srgbClr val="005EAA"/>
                </a:solidFill>
              </a:rPr>
              <a:t>Time</a:t>
            </a:r>
          </a:p>
        </p:txBody>
      </p:sp>
      <p:sp>
        <p:nvSpPr>
          <p:cNvPr id="12" name="TextBox 11">
            <a:extLst>
              <a:ext uri="{FF2B5EF4-FFF2-40B4-BE49-F238E27FC236}">
                <a16:creationId xmlns:a16="http://schemas.microsoft.com/office/drawing/2014/main" id="{760936E8-3FEF-48B9-9D0C-9083CE5A8239}"/>
              </a:ext>
            </a:extLst>
          </p:cNvPr>
          <p:cNvSpPr txBox="1"/>
          <p:nvPr/>
        </p:nvSpPr>
        <p:spPr>
          <a:xfrm rot="16200000">
            <a:off x="-790492" y="3371868"/>
            <a:ext cx="2872758" cy="523220"/>
          </a:xfrm>
          <a:prstGeom prst="rect">
            <a:avLst/>
          </a:prstGeom>
          <a:noFill/>
        </p:spPr>
        <p:txBody>
          <a:bodyPr wrap="square" rtlCol="0">
            <a:spAutoFit/>
          </a:bodyPr>
          <a:lstStyle/>
          <a:p>
            <a:r>
              <a:rPr lang="de-DE" sz="2800" b="1" i="1">
                <a:solidFill>
                  <a:srgbClr val="005EAA"/>
                </a:solidFill>
              </a:rPr>
              <a:t>Strict use of "v"</a:t>
            </a:r>
          </a:p>
        </p:txBody>
      </p:sp>
      <p:pic>
        <p:nvPicPr>
          <p:cNvPr id="13" name="Grafik 21">
            <a:extLst>
              <a:ext uri="{FF2B5EF4-FFF2-40B4-BE49-F238E27FC236}">
                <a16:creationId xmlns:a16="http://schemas.microsoft.com/office/drawing/2014/main" id="{4D79064D-59C9-4200-96D4-68A735DF4C64}"/>
              </a:ext>
            </a:extLst>
          </p:cNvPr>
          <p:cNvPicPr>
            <a:picLocks noChangeAspect="1"/>
          </p:cNvPicPr>
          <p:nvPr/>
        </p:nvPicPr>
        <p:blipFill>
          <a:blip r:embed="rId4"/>
          <a:stretch>
            <a:fillRect/>
          </a:stretch>
        </p:blipFill>
        <p:spPr>
          <a:xfrm>
            <a:off x="7839282" y="2285078"/>
            <a:ext cx="846793" cy="563118"/>
          </a:xfrm>
          <a:prstGeom prst="rect">
            <a:avLst/>
          </a:prstGeom>
          <a:ln>
            <a:solidFill>
              <a:schemeClr val="tx1">
                <a:lumMod val="65000"/>
                <a:lumOff val="35000"/>
              </a:schemeClr>
            </a:solidFill>
          </a:ln>
        </p:spPr>
      </p:pic>
      <p:pic>
        <p:nvPicPr>
          <p:cNvPr id="14" name="Picture 2" descr="Image result">
            <a:extLst>
              <a:ext uri="{FF2B5EF4-FFF2-40B4-BE49-F238E27FC236}">
                <a16:creationId xmlns:a16="http://schemas.microsoft.com/office/drawing/2014/main" id="{6883970F-693A-4174-8B3F-524C9A43B24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1383"/>
          <a:stretch/>
        </p:blipFill>
        <p:spPr bwMode="auto">
          <a:xfrm>
            <a:off x="10324156" y="3536446"/>
            <a:ext cx="991870" cy="595122"/>
          </a:xfrm>
          <a:prstGeom prst="rect">
            <a:avLst/>
          </a:prstGeom>
          <a:noFill/>
          <a:extLst>
            <a:ext uri="{909E8E84-426E-40DD-AFC4-6F175D3DCCD1}">
              <a14:hiddenFill xmlns:a14="http://schemas.microsoft.com/office/drawing/2010/main">
                <a:solidFill>
                  <a:srgbClr val="FFFFFF"/>
                </a:solidFill>
              </a14:hiddenFill>
            </a:ext>
          </a:extLst>
        </p:spPr>
      </p:pic>
      <p:pic>
        <p:nvPicPr>
          <p:cNvPr id="16" name="Grafik 17">
            <a:extLst>
              <a:ext uri="{FF2B5EF4-FFF2-40B4-BE49-F238E27FC236}">
                <a16:creationId xmlns:a16="http://schemas.microsoft.com/office/drawing/2014/main" id="{93BCA3F0-9374-42CB-80AF-095A02B8DE0C}"/>
              </a:ext>
            </a:extLst>
          </p:cNvPr>
          <p:cNvPicPr>
            <a:picLocks noChangeAspect="1"/>
          </p:cNvPicPr>
          <p:nvPr/>
        </p:nvPicPr>
        <p:blipFill>
          <a:blip r:embed="rId6"/>
          <a:stretch>
            <a:fillRect/>
          </a:stretch>
        </p:blipFill>
        <p:spPr>
          <a:xfrm>
            <a:off x="2890660" y="4839336"/>
            <a:ext cx="915914" cy="571908"/>
          </a:xfrm>
          <a:prstGeom prst="rect">
            <a:avLst/>
          </a:prstGeom>
        </p:spPr>
      </p:pic>
      <p:pic>
        <p:nvPicPr>
          <p:cNvPr id="18" name="Grafik 22">
            <a:extLst>
              <a:ext uri="{FF2B5EF4-FFF2-40B4-BE49-F238E27FC236}">
                <a16:creationId xmlns:a16="http://schemas.microsoft.com/office/drawing/2014/main" id="{B26F663D-F084-4056-B9FA-68DEF055C885}"/>
              </a:ext>
            </a:extLst>
          </p:cNvPr>
          <p:cNvPicPr>
            <a:picLocks noChangeAspect="1"/>
          </p:cNvPicPr>
          <p:nvPr/>
        </p:nvPicPr>
        <p:blipFill>
          <a:blip r:embed="rId7"/>
          <a:stretch>
            <a:fillRect/>
          </a:stretch>
        </p:blipFill>
        <p:spPr>
          <a:xfrm>
            <a:off x="7729124" y="3259820"/>
            <a:ext cx="948686" cy="630876"/>
          </a:xfrm>
          <a:prstGeom prst="rect">
            <a:avLst/>
          </a:prstGeom>
        </p:spPr>
      </p:pic>
      <p:pic>
        <p:nvPicPr>
          <p:cNvPr id="19" name="Grafik 26">
            <a:extLst>
              <a:ext uri="{FF2B5EF4-FFF2-40B4-BE49-F238E27FC236}">
                <a16:creationId xmlns:a16="http://schemas.microsoft.com/office/drawing/2014/main" id="{53177A17-05C4-4CF0-AF67-45D309044D92}"/>
              </a:ext>
            </a:extLst>
          </p:cNvPr>
          <p:cNvPicPr>
            <a:picLocks noChangeAspect="1"/>
          </p:cNvPicPr>
          <p:nvPr/>
        </p:nvPicPr>
        <p:blipFill>
          <a:blip r:embed="rId8"/>
          <a:stretch>
            <a:fillRect/>
          </a:stretch>
        </p:blipFill>
        <p:spPr>
          <a:xfrm>
            <a:off x="8267757" y="4352778"/>
            <a:ext cx="925550" cy="615491"/>
          </a:xfrm>
          <a:prstGeom prst="rect">
            <a:avLst/>
          </a:prstGeom>
        </p:spPr>
      </p:pic>
      <p:pic>
        <p:nvPicPr>
          <p:cNvPr id="20" name="Grafik 24">
            <a:extLst>
              <a:ext uri="{FF2B5EF4-FFF2-40B4-BE49-F238E27FC236}">
                <a16:creationId xmlns:a16="http://schemas.microsoft.com/office/drawing/2014/main" id="{7118E19E-8121-421E-B0FB-752D56D51322}"/>
              </a:ext>
            </a:extLst>
          </p:cNvPr>
          <p:cNvPicPr>
            <a:picLocks noChangeAspect="1"/>
          </p:cNvPicPr>
          <p:nvPr/>
        </p:nvPicPr>
        <p:blipFill>
          <a:blip r:embed="rId9"/>
          <a:stretch>
            <a:fillRect/>
          </a:stretch>
        </p:blipFill>
        <p:spPr>
          <a:xfrm>
            <a:off x="9918391" y="1491298"/>
            <a:ext cx="901700" cy="599631"/>
          </a:xfrm>
          <a:prstGeom prst="rect">
            <a:avLst/>
          </a:prstGeom>
        </p:spPr>
      </p:pic>
      <p:pic>
        <p:nvPicPr>
          <p:cNvPr id="21" name="Grafik 25">
            <a:extLst>
              <a:ext uri="{FF2B5EF4-FFF2-40B4-BE49-F238E27FC236}">
                <a16:creationId xmlns:a16="http://schemas.microsoft.com/office/drawing/2014/main" id="{DBFE1DE0-5587-40F7-9EE2-FAAA47BBAD6C}"/>
              </a:ext>
            </a:extLst>
          </p:cNvPr>
          <p:cNvPicPr>
            <a:picLocks noChangeAspect="1"/>
          </p:cNvPicPr>
          <p:nvPr/>
        </p:nvPicPr>
        <p:blipFill>
          <a:blip r:embed="rId10"/>
          <a:stretch>
            <a:fillRect/>
          </a:stretch>
        </p:blipFill>
        <p:spPr>
          <a:xfrm>
            <a:off x="10574922" y="2431205"/>
            <a:ext cx="919956" cy="709316"/>
          </a:xfrm>
          <a:prstGeom prst="rect">
            <a:avLst/>
          </a:prstGeom>
        </p:spPr>
      </p:pic>
      <p:pic>
        <p:nvPicPr>
          <p:cNvPr id="6" name="Grafik 5">
            <a:extLst>
              <a:ext uri="{FF2B5EF4-FFF2-40B4-BE49-F238E27FC236}">
                <a16:creationId xmlns:a16="http://schemas.microsoft.com/office/drawing/2014/main" id="{508AD726-602B-48DA-B0F8-12EFAA7C9B72}"/>
              </a:ext>
            </a:extLst>
          </p:cNvPr>
          <p:cNvPicPr>
            <a:picLocks noChangeAspect="1"/>
          </p:cNvPicPr>
          <p:nvPr/>
        </p:nvPicPr>
        <p:blipFill>
          <a:blip r:embed="rId11"/>
          <a:stretch>
            <a:fillRect/>
          </a:stretch>
        </p:blipFill>
        <p:spPr>
          <a:xfrm>
            <a:off x="8651106" y="1434011"/>
            <a:ext cx="914400" cy="609600"/>
          </a:xfrm>
          <a:prstGeom prst="rect">
            <a:avLst/>
          </a:prstGeom>
        </p:spPr>
      </p:pic>
      <p:pic>
        <p:nvPicPr>
          <p:cNvPr id="7" name="Grafik 6">
            <a:extLst>
              <a:ext uri="{FF2B5EF4-FFF2-40B4-BE49-F238E27FC236}">
                <a16:creationId xmlns:a16="http://schemas.microsoft.com/office/drawing/2014/main" id="{0F112E9E-B5CE-4114-BFCA-14D7EDA1A01B}"/>
              </a:ext>
            </a:extLst>
          </p:cNvPr>
          <p:cNvPicPr>
            <a:picLocks noChangeAspect="1"/>
          </p:cNvPicPr>
          <p:nvPr/>
        </p:nvPicPr>
        <p:blipFill>
          <a:blip r:embed="rId12"/>
          <a:stretch>
            <a:fillRect/>
          </a:stretch>
        </p:blipFill>
        <p:spPr>
          <a:xfrm>
            <a:off x="9887505" y="4475823"/>
            <a:ext cx="914400" cy="609600"/>
          </a:xfrm>
          <a:prstGeom prst="rect">
            <a:avLst/>
          </a:prstGeom>
        </p:spPr>
      </p:pic>
      <p:sp>
        <p:nvSpPr>
          <p:cNvPr id="10" name="Sprechblase: oval 9">
            <a:extLst>
              <a:ext uri="{FF2B5EF4-FFF2-40B4-BE49-F238E27FC236}">
                <a16:creationId xmlns:a16="http://schemas.microsoft.com/office/drawing/2014/main" id="{8CE73316-2DE3-4B97-B429-99B7DEFF726C}"/>
              </a:ext>
            </a:extLst>
          </p:cNvPr>
          <p:cNvSpPr/>
          <p:nvPr/>
        </p:nvSpPr>
        <p:spPr>
          <a:xfrm>
            <a:off x="2936340" y="3386852"/>
            <a:ext cx="2694688" cy="1194394"/>
          </a:xfrm>
          <a:prstGeom prst="wedgeEllipseCallout">
            <a:avLst/>
          </a:prstGeom>
          <a:noFill/>
          <a:ln>
            <a:solidFill>
              <a:srgbClr val="005EAA"/>
            </a:solidFill>
          </a:ln>
        </p:spPr>
        <p:style>
          <a:lnRef idx="2">
            <a:schemeClr val="accent1">
              <a:shade val="50000"/>
            </a:schemeClr>
          </a:lnRef>
          <a:fillRef idx="1">
            <a:schemeClr val="accent1"/>
          </a:fillRef>
          <a:effectRef idx="0">
            <a:schemeClr val="accent1"/>
          </a:effectRef>
          <a:fontRef idx="minor">
            <a:schemeClr val="lt1"/>
          </a:fontRef>
        </p:style>
        <p:txBody>
          <a:bodyPr lIns="36000" rtlCol="0" anchor="ctr"/>
          <a:lstStyle/>
          <a:p>
            <a:pPr algn="ctr"/>
            <a:r>
              <a:rPr lang="de-DE" sz="2400" b="1">
                <a:solidFill>
                  <a:srgbClr val="005EAA"/>
                </a:solidFill>
              </a:rPr>
              <a:t>1960s</a:t>
            </a:r>
          </a:p>
          <a:p>
            <a:pPr algn="ctr"/>
            <a:r>
              <a:rPr lang="de-DE" sz="2400" b="1">
                <a:solidFill>
                  <a:srgbClr val="005EAA"/>
                </a:solidFill>
              </a:rPr>
              <a:t>Du-reformen</a:t>
            </a:r>
          </a:p>
        </p:txBody>
      </p:sp>
    </p:spTree>
    <p:extLst>
      <p:ext uri="{BB962C8B-B14F-4D97-AF65-F5344CB8AC3E}">
        <p14:creationId xmlns:p14="http://schemas.microsoft.com/office/powerpoint/2010/main" val="3564648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3843D591-83B1-4A06-8F6A-25CD8C217387}"/>
              </a:ext>
            </a:extLst>
          </p:cNvPr>
          <p:cNvSpPr>
            <a:spLocks noGrp="1"/>
          </p:cNvSpPr>
          <p:nvPr>
            <p:ph type="subTitle" idx="1"/>
          </p:nvPr>
        </p:nvSpPr>
        <p:spPr>
          <a:xfrm>
            <a:off x="788670" y="2183457"/>
            <a:ext cx="10675620" cy="4000500"/>
          </a:xfrm>
        </p:spPr>
        <p:txBody>
          <a:bodyPr>
            <a:normAutofit lnSpcReduction="10000"/>
          </a:bodyPr>
          <a:lstStyle/>
          <a:p>
            <a:pPr algn="l"/>
            <a:r>
              <a:rPr lang="en-US" sz="4400"/>
              <a:t>Which country (language) does </a:t>
            </a:r>
            <a:br>
              <a:rPr lang="en-US" sz="4400"/>
            </a:br>
            <a:r>
              <a:rPr lang="en-US" sz="4400"/>
              <a:t>use the strictest distinction of </a:t>
            </a:r>
            <a:br>
              <a:rPr lang="en-US" sz="4400"/>
            </a:br>
            <a:r>
              <a:rPr lang="en-US" sz="4400"/>
              <a:t>formal addressing from</a:t>
            </a:r>
            <a:br>
              <a:rPr lang="en-US" sz="4400"/>
            </a:br>
            <a:r>
              <a:rPr lang="en-US" sz="4400"/>
              <a:t>your experience/opinion ?</a:t>
            </a:r>
          </a:p>
        </p:txBody>
      </p:sp>
      <p:sp>
        <p:nvSpPr>
          <p:cNvPr id="2" name="Textfeld 1">
            <a:extLst>
              <a:ext uri="{FF2B5EF4-FFF2-40B4-BE49-F238E27FC236}">
                <a16:creationId xmlns:a16="http://schemas.microsoft.com/office/drawing/2014/main" id="{20F494DC-7247-4FCE-82CB-0A5ACF81F912}"/>
              </a:ext>
            </a:extLst>
          </p:cNvPr>
          <p:cNvSpPr txBox="1"/>
          <p:nvPr/>
        </p:nvSpPr>
        <p:spPr>
          <a:xfrm>
            <a:off x="0" y="822960"/>
            <a:ext cx="12192000" cy="1015663"/>
          </a:xfrm>
          <a:prstGeom prst="rect">
            <a:avLst/>
          </a:prstGeom>
          <a:solidFill>
            <a:schemeClr val="bg1"/>
          </a:solidFill>
        </p:spPr>
        <p:txBody>
          <a:bodyPr wrap="square" rtlCol="0">
            <a:spAutoFit/>
          </a:bodyPr>
          <a:lstStyle/>
          <a:p>
            <a:r>
              <a:rPr lang="de-DE" sz="6000">
                <a:solidFill>
                  <a:srgbClr val="005EAA"/>
                </a:solidFill>
              </a:rPr>
              <a:t>   Vote now! </a:t>
            </a:r>
            <a:r>
              <a:rPr lang="de-DE" sz="6000" b="1">
                <a:solidFill>
                  <a:srgbClr val="005EAA"/>
                </a:solidFill>
              </a:rPr>
              <a:t>http://etc.ch/5FqX</a:t>
            </a:r>
          </a:p>
        </p:txBody>
      </p:sp>
      <p:sp>
        <p:nvSpPr>
          <p:cNvPr id="6" name="Rechteck 5">
            <a:hlinkClick r:id="rId3"/>
            <a:extLst>
              <a:ext uri="{FF2B5EF4-FFF2-40B4-BE49-F238E27FC236}">
                <a16:creationId xmlns:a16="http://schemas.microsoft.com/office/drawing/2014/main" id="{F42E0091-A886-4CE3-B360-E4DD361AEA8A}"/>
              </a:ext>
            </a:extLst>
          </p:cNvPr>
          <p:cNvSpPr/>
          <p:nvPr/>
        </p:nvSpPr>
        <p:spPr>
          <a:xfrm>
            <a:off x="788670" y="6163344"/>
            <a:ext cx="8096250" cy="523220"/>
          </a:xfrm>
          <a:prstGeom prst="rect">
            <a:avLst/>
          </a:prstGeom>
        </p:spPr>
        <p:txBody>
          <a:bodyPr wrap="square">
            <a:spAutoFit/>
          </a:bodyPr>
          <a:lstStyle/>
          <a:p>
            <a:endParaRPr lang="de-DE" sz="1400">
              <a:solidFill>
                <a:schemeClr val="bg1"/>
              </a:solidFill>
            </a:endParaRPr>
          </a:p>
          <a:p>
            <a:r>
              <a:rPr lang="de-DE" sz="1400">
                <a:solidFill>
                  <a:schemeClr val="bg1"/>
                </a:solidFill>
              </a:rPr>
              <a:t>RESULT: https://directpoll.com/r?XDbzPBd3ixYqg8kXI04YoJO41aGvRcAgTvZmBrBs</a:t>
            </a:r>
          </a:p>
        </p:txBody>
      </p:sp>
      <p:pic>
        <p:nvPicPr>
          <p:cNvPr id="3" name="Grafik 2">
            <a:extLst>
              <a:ext uri="{FF2B5EF4-FFF2-40B4-BE49-F238E27FC236}">
                <a16:creationId xmlns:a16="http://schemas.microsoft.com/office/drawing/2014/main" id="{CBFBA409-2342-464E-84E9-677D30C01EFE}"/>
              </a:ext>
            </a:extLst>
          </p:cNvPr>
          <p:cNvPicPr>
            <a:picLocks noChangeAspect="1"/>
          </p:cNvPicPr>
          <p:nvPr/>
        </p:nvPicPr>
        <p:blipFill>
          <a:blip r:embed="rId4"/>
          <a:stretch>
            <a:fillRect/>
          </a:stretch>
        </p:blipFill>
        <p:spPr>
          <a:xfrm>
            <a:off x="8444865" y="2504777"/>
            <a:ext cx="3486150" cy="3486150"/>
          </a:xfrm>
          <a:prstGeom prst="rect">
            <a:avLst/>
          </a:prstGeom>
        </p:spPr>
      </p:pic>
    </p:spTree>
    <p:extLst>
      <p:ext uri="{BB962C8B-B14F-4D97-AF65-F5344CB8AC3E}">
        <p14:creationId xmlns:p14="http://schemas.microsoft.com/office/powerpoint/2010/main" val="4020505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37752E-2B01-40FF-8BF1-4AB4D3565700}"/>
              </a:ext>
            </a:extLst>
          </p:cNvPr>
          <p:cNvSpPr>
            <a:spLocks noGrp="1"/>
          </p:cNvSpPr>
          <p:nvPr>
            <p:ph type="title"/>
          </p:nvPr>
        </p:nvSpPr>
        <p:spPr/>
        <p:txBody>
          <a:bodyPr/>
          <a:lstStyle/>
          <a:p>
            <a:r>
              <a:rPr lang="de-DE"/>
              <a:t>The results from the live vote</a:t>
            </a:r>
          </a:p>
        </p:txBody>
      </p:sp>
      <p:pic>
        <p:nvPicPr>
          <p:cNvPr id="9" name="Content Placeholder 8">
            <a:extLst>
              <a:ext uri="{FF2B5EF4-FFF2-40B4-BE49-F238E27FC236}">
                <a16:creationId xmlns:a16="http://schemas.microsoft.com/office/drawing/2014/main" id="{BEB9C4D8-FCBE-42BB-A2B9-D7EC692F2D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0432" y="1235411"/>
            <a:ext cx="10894140" cy="4552489"/>
          </a:xfrm>
        </p:spPr>
      </p:pic>
      <p:sp>
        <p:nvSpPr>
          <p:cNvPr id="11" name="TextBox 10">
            <a:extLst>
              <a:ext uri="{FF2B5EF4-FFF2-40B4-BE49-F238E27FC236}">
                <a16:creationId xmlns:a16="http://schemas.microsoft.com/office/drawing/2014/main" id="{C36834C4-9C90-4E93-9770-A45CC9C65045}"/>
              </a:ext>
            </a:extLst>
          </p:cNvPr>
          <p:cNvSpPr txBox="1"/>
          <p:nvPr/>
        </p:nvSpPr>
        <p:spPr>
          <a:xfrm>
            <a:off x="7222817" y="3418499"/>
            <a:ext cx="4166670" cy="1938992"/>
          </a:xfrm>
          <a:prstGeom prst="rect">
            <a:avLst/>
          </a:prstGeom>
          <a:solidFill>
            <a:schemeClr val="bg1">
              <a:lumMod val="85000"/>
            </a:schemeClr>
          </a:solidFill>
          <a:ln w="19050">
            <a:solidFill>
              <a:srgbClr val="FF0000"/>
            </a:solidFill>
          </a:ln>
        </p:spPr>
        <p:txBody>
          <a:bodyPr wrap="square" rtlCol="0">
            <a:spAutoFit/>
          </a:bodyPr>
          <a:lstStyle/>
          <a:p>
            <a:r>
              <a:rPr lang="de-DE" sz="2000" b="1"/>
              <a:t>Top results:</a:t>
            </a:r>
          </a:p>
          <a:p>
            <a:pPr marL="457200" indent="-457200">
              <a:buFont typeface="+mj-lt"/>
              <a:buAutoNum type="arabicPeriod"/>
            </a:pPr>
            <a:r>
              <a:rPr lang="de-DE" sz="2000"/>
              <a:t>Germany (19 votes) </a:t>
            </a:r>
          </a:p>
          <a:p>
            <a:pPr marL="457200" indent="-457200">
              <a:buFont typeface="+mj-lt"/>
              <a:buAutoNum type="arabicPeriod"/>
            </a:pPr>
            <a:r>
              <a:rPr lang="de-DE" sz="2000"/>
              <a:t>France (7 votes)</a:t>
            </a:r>
          </a:p>
          <a:p>
            <a:pPr marL="457200" indent="-457200">
              <a:buFont typeface="+mj-lt"/>
              <a:buAutoNum type="arabicPeriod"/>
            </a:pPr>
            <a:r>
              <a:rPr lang="de-DE" sz="2000"/>
              <a:t>Switzerland/German</a:t>
            </a:r>
            <a:br>
              <a:rPr lang="de-DE" sz="2000"/>
            </a:br>
            <a:r>
              <a:rPr lang="de-DE" sz="2000"/>
              <a:t>Switzerland/France</a:t>
            </a:r>
            <a:br>
              <a:rPr lang="de-DE" sz="2000"/>
            </a:br>
            <a:r>
              <a:rPr lang="de-DE" sz="2000"/>
              <a:t>Turkey (2 votes each)</a:t>
            </a:r>
          </a:p>
        </p:txBody>
      </p:sp>
    </p:spTree>
    <p:extLst>
      <p:ext uri="{BB962C8B-B14F-4D97-AF65-F5344CB8AC3E}">
        <p14:creationId xmlns:p14="http://schemas.microsoft.com/office/powerpoint/2010/main" val="1297717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8B2D4-FDA3-4C4D-8D05-06146D562786}"/>
              </a:ext>
            </a:extLst>
          </p:cNvPr>
          <p:cNvSpPr>
            <a:spLocks noGrp="1"/>
          </p:cNvSpPr>
          <p:nvPr>
            <p:ph type="title"/>
          </p:nvPr>
        </p:nvSpPr>
        <p:spPr/>
        <p:txBody>
          <a:bodyPr/>
          <a:lstStyle/>
          <a:p>
            <a:r>
              <a:rPr lang="de-DE"/>
              <a:t>Wassup, Donald?</a:t>
            </a:r>
          </a:p>
        </p:txBody>
      </p:sp>
      <p:pic>
        <p:nvPicPr>
          <p:cNvPr id="4" name="Picture 6" descr="Donald Duck.svg">
            <a:extLst>
              <a:ext uri="{FF2B5EF4-FFF2-40B4-BE49-F238E27FC236}">
                <a16:creationId xmlns:a16="http://schemas.microsoft.com/office/drawing/2014/main" id="{529AC8EF-4DFD-4491-B2B7-68C16D759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6600" y="1538572"/>
            <a:ext cx="2806700" cy="4651513"/>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6">
            <a:extLst>
              <a:ext uri="{FF2B5EF4-FFF2-40B4-BE49-F238E27FC236}">
                <a16:creationId xmlns:a16="http://schemas.microsoft.com/office/drawing/2014/main" id="{BBC756DC-1139-4531-92F3-96BF9F033E7E}"/>
              </a:ext>
            </a:extLst>
          </p:cNvPr>
          <p:cNvPicPr>
            <a:picLocks noChangeAspect="1"/>
          </p:cNvPicPr>
          <p:nvPr/>
        </p:nvPicPr>
        <p:blipFill>
          <a:blip r:embed="rId4"/>
          <a:stretch>
            <a:fillRect/>
          </a:stretch>
        </p:blipFill>
        <p:spPr>
          <a:xfrm>
            <a:off x="4103687" y="1475072"/>
            <a:ext cx="3366239" cy="4778512"/>
          </a:xfrm>
          <a:prstGeom prst="rect">
            <a:avLst/>
          </a:prstGeom>
        </p:spPr>
      </p:pic>
    </p:spTree>
    <p:extLst>
      <p:ext uri="{BB962C8B-B14F-4D97-AF65-F5344CB8AC3E}">
        <p14:creationId xmlns:p14="http://schemas.microsoft.com/office/powerpoint/2010/main" val="52601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1B91C-8225-4B52-8430-36ACBCFFAB6D}"/>
              </a:ext>
            </a:extLst>
          </p:cNvPr>
          <p:cNvSpPr>
            <a:spLocks noGrp="1"/>
          </p:cNvSpPr>
          <p:nvPr>
            <p:ph type="title"/>
          </p:nvPr>
        </p:nvSpPr>
        <p:spPr/>
        <p:txBody>
          <a:bodyPr/>
          <a:lstStyle/>
          <a:p>
            <a:r>
              <a:rPr lang="en-GB" dirty="0"/>
              <a:t>Your mileage varied</a:t>
            </a:r>
          </a:p>
        </p:txBody>
      </p:sp>
      <p:pic>
        <p:nvPicPr>
          <p:cNvPr id="4" name="Picture 3">
            <a:extLst>
              <a:ext uri="{FF2B5EF4-FFF2-40B4-BE49-F238E27FC236}">
                <a16:creationId xmlns:a16="http://schemas.microsoft.com/office/drawing/2014/main" id="{ED723272-1945-4D01-B2F1-1025DA460452}"/>
              </a:ext>
            </a:extLst>
          </p:cNvPr>
          <p:cNvPicPr>
            <a:picLocks noChangeAspect="1"/>
          </p:cNvPicPr>
          <p:nvPr/>
        </p:nvPicPr>
        <p:blipFill>
          <a:blip r:embed="rId3"/>
          <a:stretch>
            <a:fillRect/>
          </a:stretch>
        </p:blipFill>
        <p:spPr>
          <a:xfrm>
            <a:off x="1885950" y="2233612"/>
            <a:ext cx="8420100" cy="23907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Rechteck 2">
            <a:extLst>
              <a:ext uri="{FF2B5EF4-FFF2-40B4-BE49-F238E27FC236}">
                <a16:creationId xmlns:a16="http://schemas.microsoft.com/office/drawing/2014/main" id="{1760BA08-DEC3-42F3-BB45-8DFFC80C163D}"/>
              </a:ext>
            </a:extLst>
          </p:cNvPr>
          <p:cNvSpPr/>
          <p:nvPr/>
        </p:nvSpPr>
        <p:spPr>
          <a:xfrm rot="21196761">
            <a:off x="2072680" y="3952460"/>
            <a:ext cx="1776208" cy="36542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4347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2E2E6-98C1-4F86-9805-79872BEA6CB5}"/>
              </a:ext>
            </a:extLst>
          </p:cNvPr>
          <p:cNvSpPr>
            <a:spLocks noGrp="1"/>
          </p:cNvSpPr>
          <p:nvPr>
            <p:ph type="title"/>
          </p:nvPr>
        </p:nvSpPr>
        <p:spPr/>
        <p:txBody>
          <a:bodyPr>
            <a:normAutofit/>
          </a:bodyPr>
          <a:lstStyle/>
          <a:p>
            <a:r>
              <a:rPr lang="en-GB" sz="3200" dirty="0"/>
              <a:t>How do people address you in the ‘classroom’?</a:t>
            </a:r>
          </a:p>
        </p:txBody>
      </p:sp>
      <p:pic>
        <p:nvPicPr>
          <p:cNvPr id="3" name="Grafik 2">
            <a:extLst>
              <a:ext uri="{FF2B5EF4-FFF2-40B4-BE49-F238E27FC236}">
                <a16:creationId xmlns:a16="http://schemas.microsoft.com/office/drawing/2014/main" id="{7454D869-DF42-425C-9F5C-550F93987678}"/>
              </a:ext>
            </a:extLst>
          </p:cNvPr>
          <p:cNvPicPr>
            <a:picLocks noChangeAspect="1"/>
          </p:cNvPicPr>
          <p:nvPr/>
        </p:nvPicPr>
        <p:blipFill>
          <a:blip r:embed="rId3"/>
          <a:stretch>
            <a:fillRect/>
          </a:stretch>
        </p:blipFill>
        <p:spPr>
          <a:xfrm>
            <a:off x="793724" y="1224385"/>
            <a:ext cx="9961906" cy="5296680"/>
          </a:xfrm>
          <a:prstGeom prst="rect">
            <a:avLst/>
          </a:prstGeom>
        </p:spPr>
      </p:pic>
    </p:spTree>
    <p:extLst>
      <p:ext uri="{BB962C8B-B14F-4D97-AF65-F5344CB8AC3E}">
        <p14:creationId xmlns:p14="http://schemas.microsoft.com/office/powerpoint/2010/main" val="73062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F0F61-5787-4BAB-ABCA-22724DC5421A}"/>
              </a:ext>
            </a:extLst>
          </p:cNvPr>
          <p:cNvSpPr>
            <a:spLocks noGrp="1"/>
          </p:cNvSpPr>
          <p:nvPr>
            <p:ph type="title"/>
          </p:nvPr>
        </p:nvSpPr>
        <p:spPr/>
        <p:txBody>
          <a:bodyPr/>
          <a:lstStyle/>
          <a:p>
            <a:r>
              <a:rPr lang="de-DE"/>
              <a:t>Resumee, Chapter 1</a:t>
            </a:r>
          </a:p>
        </p:txBody>
      </p:sp>
      <p:sp>
        <p:nvSpPr>
          <p:cNvPr id="3" name="Content Placeholder 2">
            <a:extLst>
              <a:ext uri="{FF2B5EF4-FFF2-40B4-BE49-F238E27FC236}">
                <a16:creationId xmlns:a16="http://schemas.microsoft.com/office/drawing/2014/main" id="{084D94B6-39C3-486C-ACB9-DD8EE4AEF218}"/>
              </a:ext>
            </a:extLst>
          </p:cNvPr>
          <p:cNvSpPr>
            <a:spLocks noGrp="1"/>
          </p:cNvSpPr>
          <p:nvPr>
            <p:ph idx="1"/>
          </p:nvPr>
        </p:nvSpPr>
        <p:spPr/>
        <p:txBody>
          <a:bodyPr>
            <a:normAutofit/>
          </a:bodyPr>
          <a:lstStyle/>
          <a:p>
            <a:pPr marL="0" indent="0">
              <a:buNone/>
            </a:pPr>
            <a:r>
              <a:rPr lang="en-US" sz="4400"/>
              <a:t>The absence of distinct rules of formal addressing, does not make it "easy" adjust your "tone".</a:t>
            </a:r>
          </a:p>
          <a:p>
            <a:pPr marL="0" indent="0">
              <a:buNone/>
            </a:pPr>
            <a:endParaRPr lang="de-DE" sz="4400"/>
          </a:p>
        </p:txBody>
      </p:sp>
    </p:spTree>
    <p:extLst>
      <p:ext uri="{BB962C8B-B14F-4D97-AF65-F5344CB8AC3E}">
        <p14:creationId xmlns:p14="http://schemas.microsoft.com/office/powerpoint/2010/main" val="3271124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3548F-0B63-47B4-8810-6D84C8ED1444}"/>
              </a:ext>
            </a:extLst>
          </p:cNvPr>
          <p:cNvSpPr>
            <a:spLocks noGrp="1"/>
          </p:cNvSpPr>
          <p:nvPr>
            <p:ph type="title"/>
          </p:nvPr>
        </p:nvSpPr>
        <p:spPr/>
        <p:txBody>
          <a:bodyPr/>
          <a:lstStyle/>
          <a:p>
            <a:r>
              <a:rPr lang="de-DE"/>
              <a:t>Chapter 2: Scoring</a:t>
            </a:r>
          </a:p>
        </p:txBody>
      </p:sp>
      <p:pic>
        <p:nvPicPr>
          <p:cNvPr id="4" name="Picture 2" descr="https://ichef-1.bbci.co.uk/news/624/cpsprodpb/234D/production/_90373090_strictlyoriginals.jpg">
            <a:extLst>
              <a:ext uri="{FF2B5EF4-FFF2-40B4-BE49-F238E27FC236}">
                <a16:creationId xmlns:a16="http://schemas.microsoft.com/office/drawing/2014/main" id="{18BCE144-E17C-4ACA-84A3-88044F373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634" y="1467380"/>
            <a:ext cx="8212666" cy="4619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117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231602-E368-41C6-954A-C090D79FA1C0}"/>
              </a:ext>
            </a:extLst>
          </p:cNvPr>
          <p:cNvSpPr>
            <a:spLocks noGrp="1"/>
          </p:cNvSpPr>
          <p:nvPr>
            <p:ph type="title"/>
          </p:nvPr>
        </p:nvSpPr>
        <p:spPr/>
        <p:txBody>
          <a:bodyPr/>
          <a:lstStyle/>
          <a:p>
            <a:r>
              <a:rPr lang="de-DE"/>
              <a:t>WELCOME TO THE </a:t>
            </a:r>
          </a:p>
        </p:txBody>
      </p:sp>
      <p:pic>
        <p:nvPicPr>
          <p:cNvPr id="1026" name="Picture 2" descr="http://www.nymphomaniacthemovie.com/assets/images/dir_cut_stamp.png">
            <a:extLst>
              <a:ext uri="{FF2B5EF4-FFF2-40B4-BE49-F238E27FC236}">
                <a16:creationId xmlns:a16="http://schemas.microsoft.com/office/drawing/2014/main" id="{F158EBCB-93F2-4AB3-9B90-EDF4411485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604272">
            <a:off x="3969395" y="-92599"/>
            <a:ext cx="2381249" cy="156686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57F60A2C-97A9-4C0A-81A0-934A53DAF2D9}"/>
              </a:ext>
            </a:extLst>
          </p:cNvPr>
          <p:cNvSpPr>
            <a:spLocks noGrp="1"/>
          </p:cNvSpPr>
          <p:nvPr>
            <p:ph idx="1"/>
          </p:nvPr>
        </p:nvSpPr>
        <p:spPr/>
        <p:txBody>
          <a:bodyPr>
            <a:normAutofit fontScale="92500"/>
          </a:bodyPr>
          <a:lstStyle/>
          <a:p>
            <a:pPr marL="0" indent="0">
              <a:buNone/>
            </a:pPr>
            <a:r>
              <a:rPr lang="de-DE" i="1"/>
              <a:t>Dear all,</a:t>
            </a:r>
          </a:p>
          <a:p>
            <a:pPr marL="0" indent="0">
              <a:buNone/>
            </a:pPr>
            <a:r>
              <a:rPr lang="de-DE" i="1"/>
              <a:t>we had so much fun in Thessaloniki, that we want to share some additional data, solutions, pictures and comments with you</a:t>
            </a:r>
            <a:r>
              <a:rPr lang="de-DE" b="1" i="1" baseline="40000"/>
              <a:t>1</a:t>
            </a:r>
            <a:r>
              <a:rPr lang="de-DE" i="1"/>
              <a:t>. Maybe you will like to recap what you saw and heard in Greece. This is for you! </a:t>
            </a:r>
          </a:p>
          <a:p>
            <a:pPr marL="0" indent="0">
              <a:buNone/>
            </a:pPr>
            <a:r>
              <a:rPr lang="de-DE" i="1"/>
              <a:t>"Be yourself, no matter that they say!"</a:t>
            </a:r>
          </a:p>
          <a:p>
            <a:pPr marL="0" indent="0">
              <a:buNone/>
            </a:pPr>
            <a:r>
              <a:rPr lang="de-DE" i="1"/>
              <a:t>Sincerly,</a:t>
            </a:r>
            <a:br>
              <a:rPr lang="de-DE" i="1"/>
            </a:br>
            <a:r>
              <a:rPr lang="de-DE" i="1"/>
              <a:t>Denise &amp; Thorsten</a:t>
            </a:r>
          </a:p>
        </p:txBody>
      </p:sp>
      <p:pic>
        <p:nvPicPr>
          <p:cNvPr id="8" name="tjs-mBGCI2o">
            <a:hlinkClick r:id="" action="ppaction://media"/>
            <a:extLst>
              <a:ext uri="{FF2B5EF4-FFF2-40B4-BE49-F238E27FC236}">
                <a16:creationId xmlns:a16="http://schemas.microsoft.com/office/drawing/2014/main" id="{F2A0F933-2E66-46D2-A661-42C767AAFE35}"/>
              </a:ext>
            </a:extLst>
          </p:cNvPr>
          <p:cNvPicPr>
            <a:picLocks noRot="1" noChangeAspect="1"/>
          </p:cNvPicPr>
          <p:nvPr>
            <a:videoFile r:link="rId1"/>
          </p:nvPr>
        </p:nvPicPr>
        <p:blipFill>
          <a:blip r:embed="rId5">
            <a:grayscl/>
          </a:blip>
          <a:stretch>
            <a:fillRect/>
          </a:stretch>
        </p:blipFill>
        <p:spPr>
          <a:xfrm>
            <a:off x="10845800" y="464102"/>
            <a:ext cx="736600" cy="552450"/>
          </a:xfrm>
          <a:prstGeom prst="rect">
            <a:avLst/>
          </a:prstGeom>
        </p:spPr>
      </p:pic>
      <p:cxnSp>
        <p:nvCxnSpPr>
          <p:cNvPr id="10" name="Straight Arrow Connector 9">
            <a:extLst>
              <a:ext uri="{FF2B5EF4-FFF2-40B4-BE49-F238E27FC236}">
                <a16:creationId xmlns:a16="http://schemas.microsoft.com/office/drawing/2014/main" id="{3938EBB2-4F3B-4743-8FF6-B229EBD15C36}"/>
              </a:ext>
            </a:extLst>
          </p:cNvPr>
          <p:cNvCxnSpPr>
            <a:cxnSpLocks/>
          </p:cNvCxnSpPr>
          <p:nvPr/>
        </p:nvCxnSpPr>
        <p:spPr>
          <a:xfrm flipV="1">
            <a:off x="11204575" y="1058539"/>
            <a:ext cx="0" cy="526134"/>
          </a:xfrm>
          <a:prstGeom prst="straightConnector1">
            <a:avLst/>
          </a:prstGeom>
          <a:ln w="38100">
            <a:solidFill>
              <a:srgbClr val="005EAA"/>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2014493-2295-48C7-A1BC-7CDAFC315550}"/>
              </a:ext>
            </a:extLst>
          </p:cNvPr>
          <p:cNvSpPr/>
          <p:nvPr/>
        </p:nvSpPr>
        <p:spPr>
          <a:xfrm>
            <a:off x="10881625" y="1547558"/>
            <a:ext cx="1096749" cy="646331"/>
          </a:xfrm>
          <a:prstGeom prst="rect">
            <a:avLst/>
          </a:prstGeom>
        </p:spPr>
        <p:txBody>
          <a:bodyPr wrap="square">
            <a:spAutoFit/>
          </a:bodyPr>
          <a:lstStyle/>
          <a:p>
            <a:r>
              <a:rPr lang="de-DE" sz="3600">
                <a:solidFill>
                  <a:srgbClr val="005EAA"/>
                </a:solidFill>
                <a:sym typeface="Webdings" panose="05030102010509060703" pitchFamily="18" charset="2"/>
              </a:rPr>
              <a:t></a:t>
            </a:r>
            <a:endParaRPr lang="de-DE" sz="3600">
              <a:solidFill>
                <a:srgbClr val="005EAA"/>
              </a:solidFill>
            </a:endParaRPr>
          </a:p>
        </p:txBody>
      </p:sp>
      <p:sp>
        <p:nvSpPr>
          <p:cNvPr id="15" name="Rectangle 14">
            <a:extLst>
              <a:ext uri="{FF2B5EF4-FFF2-40B4-BE49-F238E27FC236}">
                <a16:creationId xmlns:a16="http://schemas.microsoft.com/office/drawing/2014/main" id="{D3F9AB61-06A3-42D8-807A-0146F8972605}"/>
              </a:ext>
            </a:extLst>
          </p:cNvPr>
          <p:cNvSpPr/>
          <p:nvPr/>
        </p:nvSpPr>
        <p:spPr>
          <a:xfrm>
            <a:off x="5160019" y="6200521"/>
            <a:ext cx="5383974" cy="384721"/>
          </a:xfrm>
          <a:prstGeom prst="rect">
            <a:avLst/>
          </a:prstGeom>
        </p:spPr>
        <p:txBody>
          <a:bodyPr wrap="none">
            <a:spAutoFit/>
          </a:bodyPr>
          <a:lstStyle/>
          <a:p>
            <a:r>
              <a:rPr lang="de-DE" sz="1900" b="1" i="1" baseline="40000">
                <a:solidFill>
                  <a:srgbClr val="005EAA"/>
                </a:solidFill>
              </a:rPr>
              <a:t>1</a:t>
            </a:r>
            <a:r>
              <a:rPr lang="de-DE" sz="1900" i="1" baseline="40000">
                <a:solidFill>
                  <a:srgbClr val="005EAA"/>
                </a:solidFill>
              </a:rPr>
              <a:t> </a:t>
            </a:r>
            <a:r>
              <a:rPr lang="de-DE" sz="1900" i="1">
                <a:solidFill>
                  <a:srgbClr val="005EAA"/>
                </a:solidFill>
              </a:rPr>
              <a:t>We marked the new slides with a gray background</a:t>
            </a:r>
            <a:r>
              <a:rPr lang="de-DE" i="1"/>
              <a:t>.</a:t>
            </a:r>
          </a:p>
        </p:txBody>
      </p:sp>
    </p:spTree>
    <p:extLst>
      <p:ext uri="{BB962C8B-B14F-4D97-AF65-F5344CB8AC3E}">
        <p14:creationId xmlns:p14="http://schemas.microsoft.com/office/powerpoint/2010/main" val="1393008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8B749-B17A-4D43-A571-7EB99F85395F}"/>
              </a:ext>
            </a:extLst>
          </p:cNvPr>
          <p:cNvSpPr>
            <a:spLocks noGrp="1"/>
          </p:cNvSpPr>
          <p:nvPr>
            <p:ph type="title"/>
          </p:nvPr>
        </p:nvSpPr>
        <p:spPr/>
        <p:txBody>
          <a:bodyPr/>
          <a:lstStyle/>
          <a:p>
            <a:r>
              <a:rPr lang="de-DE"/>
              <a:t>School grades</a:t>
            </a:r>
          </a:p>
        </p:txBody>
      </p:sp>
      <p:pic>
        <p:nvPicPr>
          <p:cNvPr id="5" name="Picture 4">
            <a:extLst>
              <a:ext uri="{FF2B5EF4-FFF2-40B4-BE49-F238E27FC236}">
                <a16:creationId xmlns:a16="http://schemas.microsoft.com/office/drawing/2014/main" id="{3FE1DF84-000B-4C80-BD98-4E1B1AF2838A}"/>
              </a:ext>
            </a:extLst>
          </p:cNvPr>
          <p:cNvPicPr>
            <a:picLocks noChangeAspect="1"/>
          </p:cNvPicPr>
          <p:nvPr/>
        </p:nvPicPr>
        <p:blipFill>
          <a:blip r:embed="rId3"/>
          <a:stretch>
            <a:fillRect/>
          </a:stretch>
        </p:blipFill>
        <p:spPr>
          <a:xfrm>
            <a:off x="790572" y="1177814"/>
            <a:ext cx="8858256" cy="5492972"/>
          </a:xfrm>
          <a:prstGeom prst="rect">
            <a:avLst/>
          </a:prstGeom>
        </p:spPr>
      </p:pic>
    </p:spTree>
    <p:extLst>
      <p:ext uri="{BB962C8B-B14F-4D97-AF65-F5344CB8AC3E}">
        <p14:creationId xmlns:p14="http://schemas.microsoft.com/office/powerpoint/2010/main" val="4121578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33360-3B85-4B80-97E2-2444F00AD15F}"/>
              </a:ext>
            </a:extLst>
          </p:cNvPr>
          <p:cNvSpPr>
            <a:spLocks noGrp="1"/>
          </p:cNvSpPr>
          <p:nvPr>
            <p:ph type="title"/>
          </p:nvPr>
        </p:nvSpPr>
        <p:spPr/>
        <p:txBody>
          <a:bodyPr/>
          <a:lstStyle/>
          <a:p>
            <a:r>
              <a:rPr lang="de-DE"/>
              <a:t>MTM</a:t>
            </a:r>
          </a:p>
        </p:txBody>
      </p:sp>
      <p:pic>
        <p:nvPicPr>
          <p:cNvPr id="4" name="Grafik 2">
            <a:extLst>
              <a:ext uri="{FF2B5EF4-FFF2-40B4-BE49-F238E27FC236}">
                <a16:creationId xmlns:a16="http://schemas.microsoft.com/office/drawing/2014/main" id="{53DAB315-A635-4337-8B21-CE340621C0E6}"/>
              </a:ext>
            </a:extLst>
          </p:cNvPr>
          <p:cNvPicPr>
            <a:picLocks noChangeAspect="1"/>
          </p:cNvPicPr>
          <p:nvPr/>
        </p:nvPicPr>
        <p:blipFill>
          <a:blip r:embed="rId3"/>
          <a:stretch>
            <a:fillRect/>
          </a:stretch>
        </p:blipFill>
        <p:spPr>
          <a:xfrm>
            <a:off x="777325" y="1418515"/>
            <a:ext cx="10122390" cy="4258385"/>
          </a:xfrm>
          <a:prstGeom prst="rect">
            <a:avLst/>
          </a:prstGeom>
          <a:ln>
            <a:solidFill>
              <a:schemeClr val="tx1"/>
            </a:solidFill>
          </a:ln>
        </p:spPr>
      </p:pic>
      <p:pic>
        <p:nvPicPr>
          <p:cNvPr id="5" name="Grafik 1">
            <a:extLst>
              <a:ext uri="{FF2B5EF4-FFF2-40B4-BE49-F238E27FC236}">
                <a16:creationId xmlns:a16="http://schemas.microsoft.com/office/drawing/2014/main" id="{87D1C6E7-82C4-44BB-AAD1-16419B288BBD}"/>
              </a:ext>
            </a:extLst>
          </p:cNvPr>
          <p:cNvPicPr>
            <a:picLocks noChangeAspect="1"/>
          </p:cNvPicPr>
          <p:nvPr/>
        </p:nvPicPr>
        <p:blipFill>
          <a:blip r:embed="rId4"/>
          <a:stretch>
            <a:fillRect/>
          </a:stretch>
        </p:blipFill>
        <p:spPr>
          <a:xfrm>
            <a:off x="777325" y="1418515"/>
            <a:ext cx="10122390" cy="4258385"/>
          </a:xfrm>
          <a:prstGeom prst="rect">
            <a:avLst/>
          </a:prstGeom>
          <a:ln>
            <a:solidFill>
              <a:schemeClr val="tx1"/>
            </a:solidFill>
          </a:ln>
        </p:spPr>
      </p:pic>
    </p:spTree>
    <p:extLst>
      <p:ext uri="{BB962C8B-B14F-4D97-AF65-F5344CB8AC3E}">
        <p14:creationId xmlns:p14="http://schemas.microsoft.com/office/powerpoint/2010/main" val="3901079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75BA5-AD29-49DC-818F-B7EDE356F615}"/>
              </a:ext>
            </a:extLst>
          </p:cNvPr>
          <p:cNvSpPr>
            <a:spLocks noGrp="1"/>
          </p:cNvSpPr>
          <p:nvPr>
            <p:ph type="title"/>
          </p:nvPr>
        </p:nvSpPr>
        <p:spPr/>
        <p:txBody>
          <a:bodyPr/>
          <a:lstStyle/>
          <a:p>
            <a:r>
              <a:rPr lang="de-DE"/>
              <a:t>How was it for you, darling?</a:t>
            </a:r>
          </a:p>
        </p:txBody>
      </p:sp>
      <p:pic>
        <p:nvPicPr>
          <p:cNvPr id="4" name="Grafik 1">
            <a:extLst>
              <a:ext uri="{FF2B5EF4-FFF2-40B4-BE49-F238E27FC236}">
                <a16:creationId xmlns:a16="http://schemas.microsoft.com/office/drawing/2014/main" id="{A4ABC484-D2F0-42D7-8366-E45B5F26E50F}"/>
              </a:ext>
            </a:extLst>
          </p:cNvPr>
          <p:cNvPicPr>
            <a:picLocks noChangeAspect="1"/>
          </p:cNvPicPr>
          <p:nvPr/>
        </p:nvPicPr>
        <p:blipFill>
          <a:blip r:embed="rId3"/>
          <a:stretch>
            <a:fillRect/>
          </a:stretch>
        </p:blipFill>
        <p:spPr>
          <a:xfrm>
            <a:off x="478711" y="1667329"/>
            <a:ext cx="11234578" cy="3737685"/>
          </a:xfrm>
          <a:prstGeom prst="rect">
            <a:avLst/>
          </a:prstGeom>
          <a:ln>
            <a:solidFill>
              <a:schemeClr val="tx1"/>
            </a:solidFill>
          </a:ln>
        </p:spPr>
      </p:pic>
    </p:spTree>
    <p:extLst>
      <p:ext uri="{BB962C8B-B14F-4D97-AF65-F5344CB8AC3E}">
        <p14:creationId xmlns:p14="http://schemas.microsoft.com/office/powerpoint/2010/main" val="512471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0D55E-7145-4971-BECF-7CE95DFFF796}"/>
              </a:ext>
            </a:extLst>
          </p:cNvPr>
          <p:cNvSpPr>
            <a:spLocks noGrp="1"/>
          </p:cNvSpPr>
          <p:nvPr>
            <p:ph type="title"/>
          </p:nvPr>
        </p:nvSpPr>
        <p:spPr/>
        <p:txBody>
          <a:bodyPr/>
          <a:lstStyle/>
          <a:p>
            <a:r>
              <a:rPr lang="en-GB"/>
              <a:t>What's YOUR feeling about grade 2?</a:t>
            </a:r>
            <a:endParaRPr lang="en-GB" dirty="0"/>
          </a:p>
        </p:txBody>
      </p:sp>
      <p:sp>
        <p:nvSpPr>
          <p:cNvPr id="4" name="Star: 10 Points 3">
            <a:extLst>
              <a:ext uri="{FF2B5EF4-FFF2-40B4-BE49-F238E27FC236}">
                <a16:creationId xmlns:a16="http://schemas.microsoft.com/office/drawing/2014/main" id="{B8CFEE49-E8B3-45CC-A762-E59590590897}"/>
              </a:ext>
            </a:extLst>
          </p:cNvPr>
          <p:cNvSpPr/>
          <p:nvPr/>
        </p:nvSpPr>
        <p:spPr>
          <a:xfrm rot="20802894">
            <a:off x="1271169" y="2495994"/>
            <a:ext cx="4064000" cy="3947885"/>
          </a:xfrm>
          <a:prstGeom prst="star10">
            <a:avLst/>
          </a:prstGeom>
          <a:ln w="762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b="1" dirty="0">
                <a:solidFill>
                  <a:srgbClr val="FF0000"/>
                </a:solidFill>
                <a:latin typeface="+mj-lt"/>
              </a:rPr>
              <a:t>Harsh</a:t>
            </a:r>
            <a:r>
              <a:rPr lang="en-GB" sz="2400" b="1" dirty="0">
                <a:latin typeface="+mj-lt"/>
              </a:rPr>
              <a:t>       </a:t>
            </a:r>
          </a:p>
          <a:p>
            <a:pPr algn="ctr"/>
            <a:r>
              <a:rPr lang="en-GB" sz="2400" b="1" dirty="0">
                <a:solidFill>
                  <a:srgbClr val="00B0F0"/>
                </a:solidFill>
                <a:latin typeface="+mj-lt"/>
              </a:rPr>
              <a:t>Good</a:t>
            </a:r>
            <a:r>
              <a:rPr lang="en-GB" sz="2400" b="1" dirty="0">
                <a:latin typeface="+mj-lt"/>
              </a:rPr>
              <a:t>    </a:t>
            </a:r>
            <a:r>
              <a:rPr lang="en-GB" sz="2400" b="1" dirty="0">
                <a:solidFill>
                  <a:schemeClr val="accent2">
                    <a:lumMod val="75000"/>
                  </a:schemeClr>
                </a:solidFill>
                <a:latin typeface="+mj-lt"/>
              </a:rPr>
              <a:t>Annoying</a:t>
            </a:r>
            <a:r>
              <a:rPr lang="en-GB" sz="2400" b="1" dirty="0">
                <a:latin typeface="+mj-lt"/>
              </a:rPr>
              <a:t>           </a:t>
            </a:r>
            <a:r>
              <a:rPr lang="en-GB" sz="2400" b="1" dirty="0">
                <a:solidFill>
                  <a:srgbClr val="92D050"/>
                </a:solidFill>
                <a:latin typeface="+mj-lt"/>
              </a:rPr>
              <a:t>Disappointing   </a:t>
            </a:r>
          </a:p>
          <a:p>
            <a:pPr algn="ctr"/>
            <a:r>
              <a:rPr lang="en-GB" sz="2400" b="1" dirty="0">
                <a:solidFill>
                  <a:srgbClr val="7030A0"/>
                </a:solidFill>
                <a:latin typeface="+mj-lt"/>
              </a:rPr>
              <a:t>Cute </a:t>
            </a:r>
            <a:r>
              <a:rPr lang="en-GB" sz="2400" b="1" dirty="0">
                <a:solidFill>
                  <a:srgbClr val="FFC000"/>
                </a:solidFill>
                <a:latin typeface="+mj-lt"/>
              </a:rPr>
              <a:t>    </a:t>
            </a:r>
            <a:r>
              <a:rPr lang="en-GB" sz="2400" b="1" dirty="0">
                <a:solidFill>
                  <a:srgbClr val="0070C0"/>
                </a:solidFill>
                <a:latin typeface="+mj-lt"/>
              </a:rPr>
              <a:t>Degrading</a:t>
            </a:r>
          </a:p>
          <a:p>
            <a:pPr algn="ctr"/>
            <a:r>
              <a:rPr lang="en-GB" sz="2400" b="1" dirty="0">
                <a:solidFill>
                  <a:schemeClr val="accent5">
                    <a:lumMod val="75000"/>
                  </a:schemeClr>
                </a:solidFill>
                <a:latin typeface="+mj-lt"/>
              </a:rPr>
              <a:t>Awesome!!! </a:t>
            </a:r>
          </a:p>
          <a:p>
            <a:pPr algn="ctr"/>
            <a:r>
              <a:rPr lang="en-GB" sz="2400" b="1" dirty="0">
                <a:solidFill>
                  <a:srgbClr val="7030A0"/>
                </a:solidFill>
                <a:latin typeface="+mj-lt"/>
              </a:rPr>
              <a:t>Grades are stupid</a:t>
            </a:r>
          </a:p>
          <a:p>
            <a:pPr algn="ctr"/>
            <a:r>
              <a:rPr lang="en-GB" sz="2400" b="1" dirty="0">
                <a:solidFill>
                  <a:srgbClr val="FF0000"/>
                </a:solidFill>
                <a:latin typeface="+mj-lt"/>
              </a:rPr>
              <a:t>Better than average</a:t>
            </a:r>
            <a:r>
              <a:rPr lang="en-GB" sz="2400" b="1" dirty="0">
                <a:latin typeface="+mj-lt"/>
              </a:rPr>
              <a:t>    </a:t>
            </a:r>
          </a:p>
          <a:p>
            <a:pPr algn="ctr"/>
            <a:r>
              <a:rPr lang="en-GB" sz="2400" b="1" dirty="0">
                <a:solidFill>
                  <a:schemeClr val="accent5">
                    <a:lumMod val="75000"/>
                  </a:schemeClr>
                </a:solidFill>
                <a:latin typeface="+mj-lt"/>
              </a:rPr>
              <a:t>Failure</a:t>
            </a:r>
          </a:p>
        </p:txBody>
      </p:sp>
      <p:sp>
        <p:nvSpPr>
          <p:cNvPr id="5" name="Star: 10 Points 4">
            <a:extLst>
              <a:ext uri="{FF2B5EF4-FFF2-40B4-BE49-F238E27FC236}">
                <a16:creationId xmlns:a16="http://schemas.microsoft.com/office/drawing/2014/main" id="{BA972619-8E7C-40B6-9EAC-FA463EAF916B}"/>
              </a:ext>
            </a:extLst>
          </p:cNvPr>
          <p:cNvSpPr/>
          <p:nvPr/>
        </p:nvSpPr>
        <p:spPr>
          <a:xfrm>
            <a:off x="4283528" y="1285422"/>
            <a:ext cx="4064000" cy="3947885"/>
          </a:xfrm>
          <a:prstGeom prst="star10">
            <a:avLst/>
          </a:prstGeom>
          <a:ln w="762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b="1" dirty="0">
                <a:solidFill>
                  <a:schemeClr val="accent5">
                    <a:lumMod val="75000"/>
                  </a:schemeClr>
                </a:solidFill>
                <a:latin typeface="+mj-lt"/>
              </a:rPr>
              <a:t>Moderate</a:t>
            </a:r>
            <a:r>
              <a:rPr lang="en-GB" sz="2400" b="1" dirty="0">
                <a:latin typeface="+mj-lt"/>
              </a:rPr>
              <a:t>    </a:t>
            </a:r>
          </a:p>
          <a:p>
            <a:pPr algn="ctr"/>
            <a:r>
              <a:rPr lang="en-GB" sz="2400" b="1" dirty="0">
                <a:solidFill>
                  <a:srgbClr val="FFC000"/>
                </a:solidFill>
                <a:latin typeface="+mj-lt"/>
              </a:rPr>
              <a:t>Almost fail</a:t>
            </a:r>
          </a:p>
          <a:p>
            <a:pPr algn="ctr"/>
            <a:r>
              <a:rPr lang="en-GB" sz="2400" b="1" dirty="0">
                <a:solidFill>
                  <a:srgbClr val="7030A0"/>
                </a:solidFill>
                <a:latin typeface="+mj-lt"/>
              </a:rPr>
              <a:t>Familiar</a:t>
            </a:r>
            <a:r>
              <a:rPr lang="en-GB" sz="2400" b="1" dirty="0">
                <a:latin typeface="+mj-lt"/>
              </a:rPr>
              <a:t>     </a:t>
            </a:r>
            <a:r>
              <a:rPr lang="en-GB" sz="2400" b="1" dirty="0" err="1">
                <a:solidFill>
                  <a:srgbClr val="505A7A"/>
                </a:solidFill>
                <a:latin typeface="+mj-lt"/>
              </a:rPr>
              <a:t>Damm</a:t>
            </a:r>
            <a:r>
              <a:rPr lang="en-GB" sz="2400" b="1" dirty="0">
                <a:latin typeface="+mj-lt"/>
              </a:rPr>
              <a:t>      </a:t>
            </a:r>
            <a:r>
              <a:rPr lang="en-GB" sz="2400" b="1" dirty="0">
                <a:solidFill>
                  <a:schemeClr val="accent2">
                    <a:lumMod val="50000"/>
                  </a:schemeClr>
                </a:solidFill>
                <a:latin typeface="+mj-lt"/>
              </a:rPr>
              <a:t>Fear</a:t>
            </a:r>
            <a:r>
              <a:rPr lang="en-GB" sz="2400" b="1" dirty="0">
                <a:latin typeface="+mj-lt"/>
              </a:rPr>
              <a:t>     </a:t>
            </a:r>
            <a:r>
              <a:rPr lang="en-GB" sz="2400" b="1" dirty="0">
                <a:solidFill>
                  <a:schemeClr val="accent5">
                    <a:lumMod val="75000"/>
                  </a:schemeClr>
                </a:solidFill>
                <a:latin typeface="+mj-lt"/>
              </a:rPr>
              <a:t>Terrible       </a:t>
            </a:r>
            <a:r>
              <a:rPr lang="en-GB" sz="2400" b="1" dirty="0">
                <a:solidFill>
                  <a:srgbClr val="FFC000"/>
                </a:solidFill>
                <a:latin typeface="+mj-lt"/>
              </a:rPr>
              <a:t>Low    </a:t>
            </a:r>
            <a:r>
              <a:rPr lang="en-GB" sz="2400" b="1" dirty="0">
                <a:solidFill>
                  <a:srgbClr val="7030A0"/>
                </a:solidFill>
                <a:latin typeface="+mj-lt"/>
              </a:rPr>
              <a:t>F*</a:t>
            </a:r>
            <a:r>
              <a:rPr lang="en-GB" sz="2400" b="1" dirty="0" err="1">
                <a:solidFill>
                  <a:srgbClr val="7030A0"/>
                </a:solidFill>
                <a:latin typeface="+mj-lt"/>
              </a:rPr>
              <a:t>ck</a:t>
            </a:r>
            <a:endParaRPr lang="en-GB" sz="2400" b="1" dirty="0">
              <a:solidFill>
                <a:srgbClr val="FFC000"/>
              </a:solidFill>
              <a:latin typeface="+mj-lt"/>
            </a:endParaRPr>
          </a:p>
          <a:p>
            <a:pPr algn="ctr"/>
            <a:r>
              <a:rPr lang="en-GB" sz="2400" b="1" dirty="0">
                <a:solidFill>
                  <a:schemeClr val="accent6">
                    <a:lumMod val="75000"/>
                  </a:schemeClr>
                </a:solidFill>
                <a:latin typeface="+mj-lt"/>
              </a:rPr>
              <a:t>Can’t remember</a:t>
            </a:r>
            <a:r>
              <a:rPr lang="en-GB" sz="2400" b="1" dirty="0">
                <a:latin typeface="+mj-lt"/>
              </a:rPr>
              <a:t> </a:t>
            </a:r>
            <a:endParaRPr lang="en-GB" sz="2400" b="1" dirty="0">
              <a:solidFill>
                <a:srgbClr val="FFC000"/>
              </a:solidFill>
              <a:latin typeface="+mj-lt"/>
            </a:endParaRPr>
          </a:p>
          <a:p>
            <a:pPr algn="ctr"/>
            <a:r>
              <a:rPr lang="en-GB" sz="2400" b="1" dirty="0">
                <a:solidFill>
                  <a:srgbClr val="FF0000"/>
                </a:solidFill>
                <a:latin typeface="+mj-lt"/>
              </a:rPr>
              <a:t>Kinder garden</a:t>
            </a:r>
          </a:p>
          <a:p>
            <a:pPr algn="ctr"/>
            <a:r>
              <a:rPr lang="en-GB" sz="2400" b="1" dirty="0">
                <a:solidFill>
                  <a:srgbClr val="7030A0"/>
                </a:solidFill>
                <a:latin typeface="+mj-lt"/>
              </a:rPr>
              <a:t>Better than OK - nearly</a:t>
            </a:r>
          </a:p>
        </p:txBody>
      </p:sp>
      <p:sp>
        <p:nvSpPr>
          <p:cNvPr id="6" name="Star: 10 Points 5">
            <a:extLst>
              <a:ext uri="{FF2B5EF4-FFF2-40B4-BE49-F238E27FC236}">
                <a16:creationId xmlns:a16="http://schemas.microsoft.com/office/drawing/2014/main" id="{67CF139A-624B-40DF-AADE-D9F52B6516A1}"/>
              </a:ext>
            </a:extLst>
          </p:cNvPr>
          <p:cNvSpPr/>
          <p:nvPr/>
        </p:nvSpPr>
        <p:spPr>
          <a:xfrm rot="540913">
            <a:off x="7410904" y="2431143"/>
            <a:ext cx="4064000" cy="3947885"/>
          </a:xfrm>
          <a:prstGeom prst="star10">
            <a:avLst/>
          </a:prstGeom>
          <a:ln w="762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b="1" dirty="0">
                <a:solidFill>
                  <a:srgbClr val="7030A0"/>
                </a:solidFill>
                <a:latin typeface="+mj-lt"/>
              </a:rPr>
              <a:t>Nostalgic</a:t>
            </a:r>
          </a:p>
          <a:p>
            <a:pPr algn="ctr"/>
            <a:r>
              <a:rPr lang="en-GB" sz="2400" b="1" dirty="0">
                <a:solidFill>
                  <a:srgbClr val="92D050"/>
                </a:solidFill>
                <a:latin typeface="+mj-lt"/>
              </a:rPr>
              <a:t>Unsatisfactory – failed exam </a:t>
            </a:r>
          </a:p>
          <a:p>
            <a:pPr algn="ctr"/>
            <a:r>
              <a:rPr lang="en-GB" sz="2400" b="1" dirty="0">
                <a:solidFill>
                  <a:srgbClr val="7030A0"/>
                </a:solidFill>
                <a:latin typeface="+mj-lt"/>
              </a:rPr>
              <a:t>Still happy about School</a:t>
            </a:r>
            <a:r>
              <a:rPr lang="en-GB" sz="2400" b="1" dirty="0">
                <a:solidFill>
                  <a:srgbClr val="FFC000"/>
                </a:solidFill>
                <a:latin typeface="+mj-lt"/>
              </a:rPr>
              <a:t>   </a:t>
            </a:r>
            <a:r>
              <a:rPr lang="en-GB" sz="2400" b="1" dirty="0">
                <a:solidFill>
                  <a:srgbClr val="FF0000"/>
                </a:solidFill>
                <a:latin typeface="+mj-lt"/>
              </a:rPr>
              <a:t>Inferior   </a:t>
            </a:r>
            <a:r>
              <a:rPr lang="en-GB" sz="2400" b="1" dirty="0">
                <a:solidFill>
                  <a:schemeClr val="accent6">
                    <a:lumMod val="75000"/>
                  </a:schemeClr>
                </a:solidFill>
                <a:latin typeface="+mj-lt"/>
              </a:rPr>
              <a:t>Bad</a:t>
            </a:r>
            <a:r>
              <a:rPr lang="en-GB" sz="2400" b="1" dirty="0">
                <a:solidFill>
                  <a:srgbClr val="FF0000"/>
                </a:solidFill>
                <a:latin typeface="+mj-lt"/>
              </a:rPr>
              <a:t> </a:t>
            </a:r>
            <a:r>
              <a:rPr lang="en-GB" sz="2400" b="1" dirty="0">
                <a:solidFill>
                  <a:schemeClr val="accent5">
                    <a:lumMod val="75000"/>
                  </a:schemeClr>
                </a:solidFill>
                <a:latin typeface="+mj-lt"/>
              </a:rPr>
              <a:t>Poor</a:t>
            </a:r>
            <a:r>
              <a:rPr lang="en-GB" sz="2400" b="1" dirty="0">
                <a:latin typeface="+mj-lt"/>
              </a:rPr>
              <a:t>  </a:t>
            </a:r>
            <a:r>
              <a:rPr lang="en-GB" sz="2400" b="1" dirty="0">
                <a:solidFill>
                  <a:schemeClr val="accent2">
                    <a:lumMod val="50000"/>
                  </a:schemeClr>
                </a:solidFill>
                <a:latin typeface="+mj-lt"/>
              </a:rPr>
              <a:t>Rubbish</a:t>
            </a:r>
            <a:r>
              <a:rPr lang="en-GB" sz="2400" b="1" dirty="0">
                <a:latin typeface="+mj-lt"/>
              </a:rPr>
              <a:t>   </a:t>
            </a:r>
          </a:p>
          <a:p>
            <a:pPr algn="ctr"/>
            <a:r>
              <a:rPr lang="en-GB" sz="2400" b="1" dirty="0">
                <a:solidFill>
                  <a:schemeClr val="accent6">
                    <a:lumMod val="75000"/>
                  </a:schemeClr>
                </a:solidFill>
                <a:latin typeface="+mj-lt"/>
              </a:rPr>
              <a:t>Investigate &amp; evolve  </a:t>
            </a:r>
          </a:p>
          <a:p>
            <a:pPr algn="ctr"/>
            <a:r>
              <a:rPr lang="en-GB" sz="2400" b="1" dirty="0">
                <a:solidFill>
                  <a:srgbClr val="FF0000"/>
                </a:solidFill>
                <a:latin typeface="+mj-lt"/>
              </a:rPr>
              <a:t>Elementary</a:t>
            </a:r>
            <a:r>
              <a:rPr lang="en-GB" sz="2400" b="1" dirty="0">
                <a:latin typeface="+mj-lt"/>
              </a:rPr>
              <a:t>       </a:t>
            </a:r>
          </a:p>
        </p:txBody>
      </p:sp>
    </p:spTree>
    <p:extLst>
      <p:ext uri="{BB962C8B-B14F-4D97-AF65-F5344CB8AC3E}">
        <p14:creationId xmlns:p14="http://schemas.microsoft.com/office/powerpoint/2010/main" val="3739492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F0F61-5787-4BAB-ABCA-22724DC5421A}"/>
              </a:ext>
            </a:extLst>
          </p:cNvPr>
          <p:cNvSpPr>
            <a:spLocks noGrp="1"/>
          </p:cNvSpPr>
          <p:nvPr>
            <p:ph type="title"/>
          </p:nvPr>
        </p:nvSpPr>
        <p:spPr/>
        <p:txBody>
          <a:bodyPr/>
          <a:lstStyle/>
          <a:p>
            <a:r>
              <a:rPr lang="de-DE"/>
              <a:t>Resumee, Chapter 2</a:t>
            </a:r>
          </a:p>
        </p:txBody>
      </p:sp>
      <p:sp>
        <p:nvSpPr>
          <p:cNvPr id="3" name="Content Placeholder 2">
            <a:extLst>
              <a:ext uri="{FF2B5EF4-FFF2-40B4-BE49-F238E27FC236}">
                <a16:creationId xmlns:a16="http://schemas.microsoft.com/office/drawing/2014/main" id="{084D94B6-39C3-486C-ACB9-DD8EE4AEF218}"/>
              </a:ext>
            </a:extLst>
          </p:cNvPr>
          <p:cNvSpPr>
            <a:spLocks noGrp="1"/>
          </p:cNvSpPr>
          <p:nvPr>
            <p:ph idx="1"/>
          </p:nvPr>
        </p:nvSpPr>
        <p:spPr/>
        <p:txBody>
          <a:bodyPr>
            <a:normAutofit/>
          </a:bodyPr>
          <a:lstStyle/>
          <a:p>
            <a:pPr marL="0" indent="0">
              <a:buNone/>
            </a:pPr>
            <a:r>
              <a:rPr lang="en-US" sz="4400"/>
              <a:t>Marks are numbers charged with social </a:t>
            </a:r>
            <a:br>
              <a:rPr lang="en-US" sz="4400"/>
            </a:br>
            <a:r>
              <a:rPr lang="en-US" sz="4400"/>
              <a:t>and cultural hidden meanings. </a:t>
            </a:r>
          </a:p>
        </p:txBody>
      </p:sp>
    </p:spTree>
    <p:extLst>
      <p:ext uri="{BB962C8B-B14F-4D97-AF65-F5344CB8AC3E}">
        <p14:creationId xmlns:p14="http://schemas.microsoft.com/office/powerpoint/2010/main" val="2554314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04616-A79F-46FF-86D3-F98DD9965D91}"/>
              </a:ext>
            </a:extLst>
          </p:cNvPr>
          <p:cNvSpPr>
            <a:spLocks noGrp="1"/>
          </p:cNvSpPr>
          <p:nvPr>
            <p:ph type="title"/>
          </p:nvPr>
        </p:nvSpPr>
        <p:spPr/>
        <p:txBody>
          <a:bodyPr/>
          <a:lstStyle/>
          <a:p>
            <a:r>
              <a:rPr lang="de-DE"/>
              <a:t>Chapter 3: The don'ts</a:t>
            </a:r>
          </a:p>
        </p:txBody>
      </p:sp>
      <p:pic>
        <p:nvPicPr>
          <p:cNvPr id="4" name="Picture 3">
            <a:hlinkClick r:id="rId3"/>
            <a:extLst>
              <a:ext uri="{FF2B5EF4-FFF2-40B4-BE49-F238E27FC236}">
                <a16:creationId xmlns:a16="http://schemas.microsoft.com/office/drawing/2014/main" id="{F1E002B1-1357-4CB9-B035-CB517AA86EF7}"/>
              </a:ext>
            </a:extLst>
          </p:cNvPr>
          <p:cNvPicPr>
            <a:picLocks noChangeAspect="1"/>
          </p:cNvPicPr>
          <p:nvPr/>
        </p:nvPicPr>
        <p:blipFill>
          <a:blip r:embed="rId4"/>
          <a:stretch>
            <a:fillRect/>
          </a:stretch>
        </p:blipFill>
        <p:spPr>
          <a:xfrm>
            <a:off x="840815" y="1353823"/>
            <a:ext cx="8021169" cy="4505954"/>
          </a:xfrm>
          <a:prstGeom prst="rect">
            <a:avLst/>
          </a:prstGeom>
        </p:spPr>
      </p:pic>
      <p:cxnSp>
        <p:nvCxnSpPr>
          <p:cNvPr id="5" name="Straight Arrow Connector 4">
            <a:extLst>
              <a:ext uri="{FF2B5EF4-FFF2-40B4-BE49-F238E27FC236}">
                <a16:creationId xmlns:a16="http://schemas.microsoft.com/office/drawing/2014/main" id="{4077CBF9-0B9C-4586-9161-41485005C268}"/>
              </a:ext>
            </a:extLst>
          </p:cNvPr>
          <p:cNvCxnSpPr>
            <a:cxnSpLocks/>
          </p:cNvCxnSpPr>
          <p:nvPr/>
        </p:nvCxnSpPr>
        <p:spPr>
          <a:xfrm flipH="1">
            <a:off x="9014460" y="2514313"/>
            <a:ext cx="422275" cy="0"/>
          </a:xfrm>
          <a:prstGeom prst="straightConnector1">
            <a:avLst/>
          </a:prstGeom>
          <a:ln w="38100">
            <a:solidFill>
              <a:srgbClr val="005EAA"/>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B1DD2B5-6CC2-4411-A4E7-9361A4DCDCD6}"/>
              </a:ext>
            </a:extLst>
          </p:cNvPr>
          <p:cNvSpPr/>
          <p:nvPr/>
        </p:nvSpPr>
        <p:spPr>
          <a:xfrm>
            <a:off x="9368131" y="2295208"/>
            <a:ext cx="2398413" cy="400110"/>
          </a:xfrm>
          <a:prstGeom prst="rect">
            <a:avLst/>
          </a:prstGeom>
        </p:spPr>
        <p:txBody>
          <a:bodyPr wrap="none">
            <a:spAutoFit/>
          </a:bodyPr>
          <a:lstStyle/>
          <a:p>
            <a:pPr lvl="0">
              <a:defRPr/>
            </a:pPr>
            <a:r>
              <a:rPr lang="en-US" sz="2000">
                <a:solidFill>
                  <a:srgbClr val="005EAA"/>
                </a:solidFill>
              </a:rPr>
              <a:t>Click to watch video!</a:t>
            </a:r>
            <a:endParaRPr lang="de-DE" sz="2000" dirty="0">
              <a:solidFill>
                <a:srgbClr val="005EAA"/>
              </a:solidFill>
            </a:endParaRPr>
          </a:p>
        </p:txBody>
      </p:sp>
    </p:spTree>
    <p:extLst>
      <p:ext uri="{BB962C8B-B14F-4D97-AF65-F5344CB8AC3E}">
        <p14:creationId xmlns:p14="http://schemas.microsoft.com/office/powerpoint/2010/main" val="27412964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2147DB-6322-4C2D-83DE-6CCACB9682D9}"/>
              </a:ext>
            </a:extLst>
          </p:cNvPr>
          <p:cNvSpPr>
            <a:spLocks noGrp="1"/>
          </p:cNvSpPr>
          <p:nvPr>
            <p:ph type="ctrTitle"/>
          </p:nvPr>
        </p:nvSpPr>
        <p:spPr>
          <a:xfrm>
            <a:off x="0" y="1122363"/>
            <a:ext cx="12192000" cy="2387600"/>
          </a:xfrm>
        </p:spPr>
        <p:txBody>
          <a:bodyPr/>
          <a:lstStyle/>
          <a:p>
            <a:br>
              <a:rPr lang="de-DE"/>
            </a:br>
            <a:r>
              <a:rPr lang="de-DE"/>
              <a:t>Vote! </a:t>
            </a:r>
          </a:p>
        </p:txBody>
      </p:sp>
      <p:sp>
        <p:nvSpPr>
          <p:cNvPr id="5" name="Subtitle 4">
            <a:extLst>
              <a:ext uri="{FF2B5EF4-FFF2-40B4-BE49-F238E27FC236}">
                <a16:creationId xmlns:a16="http://schemas.microsoft.com/office/drawing/2014/main" id="{3843D591-83B1-4A06-8F6A-25CD8C217387}"/>
              </a:ext>
            </a:extLst>
          </p:cNvPr>
          <p:cNvSpPr>
            <a:spLocks noGrp="1"/>
          </p:cNvSpPr>
          <p:nvPr>
            <p:ph type="subTitle" idx="1"/>
          </p:nvPr>
        </p:nvSpPr>
        <p:spPr/>
        <p:txBody>
          <a:bodyPr/>
          <a:lstStyle/>
          <a:p>
            <a:r>
              <a:rPr lang="de-DE"/>
              <a:t>Which of the upcoming phrases would you use "on stage"? </a:t>
            </a:r>
          </a:p>
          <a:p>
            <a:endParaRPr lang="en-US"/>
          </a:p>
        </p:txBody>
      </p:sp>
      <p:pic>
        <p:nvPicPr>
          <p:cNvPr id="7" name="Grafik 4">
            <a:extLst>
              <a:ext uri="{FF2B5EF4-FFF2-40B4-BE49-F238E27FC236}">
                <a16:creationId xmlns:a16="http://schemas.microsoft.com/office/drawing/2014/main" id="{DD05DAA8-1DD0-4A91-9554-324A073F29D8}"/>
              </a:ext>
            </a:extLst>
          </p:cNvPr>
          <p:cNvPicPr>
            <a:picLocks noChangeAspect="1"/>
          </p:cNvPicPr>
          <p:nvPr/>
        </p:nvPicPr>
        <p:blipFill>
          <a:blip r:embed="rId3"/>
          <a:stretch>
            <a:fillRect/>
          </a:stretch>
        </p:blipFill>
        <p:spPr>
          <a:xfrm>
            <a:off x="5810250" y="1420802"/>
            <a:ext cx="571500" cy="762000"/>
          </a:xfrm>
          <a:prstGeom prst="rect">
            <a:avLst/>
          </a:prstGeom>
        </p:spPr>
      </p:pic>
      <p:pic>
        <p:nvPicPr>
          <p:cNvPr id="8" name="Grafik 5">
            <a:extLst>
              <a:ext uri="{FF2B5EF4-FFF2-40B4-BE49-F238E27FC236}">
                <a16:creationId xmlns:a16="http://schemas.microsoft.com/office/drawing/2014/main" id="{5F4907B8-B99E-475C-888E-AE4A3D77D27D}"/>
              </a:ext>
            </a:extLst>
          </p:cNvPr>
          <p:cNvPicPr>
            <a:picLocks noChangeAspect="1"/>
          </p:cNvPicPr>
          <p:nvPr/>
        </p:nvPicPr>
        <p:blipFill>
          <a:blip r:embed="rId4"/>
          <a:stretch>
            <a:fillRect/>
          </a:stretch>
        </p:blipFill>
        <p:spPr>
          <a:xfrm>
            <a:off x="6710466" y="1420802"/>
            <a:ext cx="571500" cy="762000"/>
          </a:xfrm>
          <a:prstGeom prst="rect">
            <a:avLst/>
          </a:prstGeom>
        </p:spPr>
      </p:pic>
      <p:pic>
        <p:nvPicPr>
          <p:cNvPr id="9" name="Grafik 6">
            <a:extLst>
              <a:ext uri="{FF2B5EF4-FFF2-40B4-BE49-F238E27FC236}">
                <a16:creationId xmlns:a16="http://schemas.microsoft.com/office/drawing/2014/main" id="{D9F038DC-5591-439A-8F6C-CCC92240CA98}"/>
              </a:ext>
            </a:extLst>
          </p:cNvPr>
          <p:cNvPicPr>
            <a:picLocks noChangeAspect="1"/>
          </p:cNvPicPr>
          <p:nvPr/>
        </p:nvPicPr>
        <p:blipFill>
          <a:blip r:embed="rId5"/>
          <a:stretch>
            <a:fillRect/>
          </a:stretch>
        </p:blipFill>
        <p:spPr>
          <a:xfrm>
            <a:off x="4910034" y="1420802"/>
            <a:ext cx="571500" cy="762000"/>
          </a:xfrm>
          <a:prstGeom prst="rect">
            <a:avLst/>
          </a:prstGeom>
        </p:spPr>
      </p:pic>
    </p:spTree>
    <p:extLst>
      <p:ext uri="{BB962C8B-B14F-4D97-AF65-F5344CB8AC3E}">
        <p14:creationId xmlns:p14="http://schemas.microsoft.com/office/powerpoint/2010/main" val="571817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raffic Lights, Lights, Hanging Lamp">
            <a:extLst>
              <a:ext uri="{FF2B5EF4-FFF2-40B4-BE49-F238E27FC236}">
                <a16:creationId xmlns:a16="http://schemas.microsoft.com/office/drawing/2014/main" id="{70B82923-EFB0-4024-A281-6C32497B5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7200" y="1003300"/>
            <a:ext cx="2362643" cy="472528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4400" i="1"/>
              <a:t>I do like this sexy new feature </a:t>
            </a:r>
          </a:p>
          <a:p>
            <a:pPr marL="0" indent="0">
              <a:buNone/>
            </a:pPr>
            <a:r>
              <a:rPr lang="de-DE" sz="4400" i="1"/>
              <a:t>in OneDrive, formally known </a:t>
            </a:r>
          </a:p>
          <a:p>
            <a:pPr marL="0" indent="0">
              <a:buNone/>
            </a:pPr>
            <a:r>
              <a:rPr lang="de-DE" sz="4400" i="1"/>
              <a:t>as placeholders.</a:t>
            </a:r>
          </a:p>
        </p:txBody>
      </p:sp>
      <p:sp>
        <p:nvSpPr>
          <p:cNvPr id="8" name="TextBox 7">
            <a:extLst>
              <a:ext uri="{FF2B5EF4-FFF2-40B4-BE49-F238E27FC236}">
                <a16:creationId xmlns:a16="http://schemas.microsoft.com/office/drawing/2014/main" id="{F0672387-E26F-453E-99CD-5BB7586DE8D9}"/>
              </a:ext>
            </a:extLst>
          </p:cNvPr>
          <p:cNvSpPr txBox="1"/>
          <p:nvPr/>
        </p:nvSpPr>
        <p:spPr>
          <a:xfrm>
            <a:off x="674370" y="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[01]</a:t>
            </a:r>
          </a:p>
        </p:txBody>
      </p:sp>
    </p:spTree>
    <p:extLst>
      <p:ext uri="{BB962C8B-B14F-4D97-AF65-F5344CB8AC3E}">
        <p14:creationId xmlns:p14="http://schemas.microsoft.com/office/powerpoint/2010/main" val="1316000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5B386B1-CA5E-4592-925D-79F6B09D1E07}"/>
              </a:ext>
            </a:extLst>
          </p:cNvPr>
          <p:cNvSpPr/>
          <p:nvPr/>
        </p:nvSpPr>
        <p:spPr>
          <a:xfrm>
            <a:off x="2140313" y="1123801"/>
            <a:ext cx="613904" cy="41668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2000" i="1"/>
              <a:t>I do like this sexy new feature in OneDrive, formally known as placeholders.</a:t>
            </a:r>
          </a:p>
        </p:txBody>
      </p:sp>
      <p:sp>
        <p:nvSpPr>
          <p:cNvPr id="8" name="TextBox 7">
            <a:extLst>
              <a:ext uri="{FF2B5EF4-FFF2-40B4-BE49-F238E27FC236}">
                <a16:creationId xmlns:a16="http://schemas.microsoft.com/office/drawing/2014/main" id="{F0672387-E26F-453E-99CD-5BB7586DE8D9}"/>
              </a:ext>
            </a:extLst>
          </p:cNvPr>
          <p:cNvSpPr txBox="1"/>
          <p:nvPr/>
        </p:nvSpPr>
        <p:spPr>
          <a:xfrm>
            <a:off x="674370" y="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[01]</a:t>
            </a:r>
          </a:p>
        </p:txBody>
      </p:sp>
      <p:pic>
        <p:nvPicPr>
          <p:cNvPr id="3" name="Picture 2">
            <a:extLst>
              <a:ext uri="{FF2B5EF4-FFF2-40B4-BE49-F238E27FC236}">
                <a16:creationId xmlns:a16="http://schemas.microsoft.com/office/drawing/2014/main" id="{17EE6EAE-A94F-4DB6-BB59-A15AF76C0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14427"/>
            <a:ext cx="6682451" cy="5011838"/>
          </a:xfrm>
          <a:prstGeom prst="rect">
            <a:avLst/>
          </a:prstGeom>
        </p:spPr>
      </p:pic>
      <p:pic>
        <p:nvPicPr>
          <p:cNvPr id="12" name="Picture 11">
            <a:extLst>
              <a:ext uri="{FF2B5EF4-FFF2-40B4-BE49-F238E27FC236}">
                <a16:creationId xmlns:a16="http://schemas.microsoft.com/office/drawing/2014/main" id="{C24C29B1-8079-4E3D-BFFF-5AED81AB9457}"/>
              </a:ext>
            </a:extLst>
          </p:cNvPr>
          <p:cNvPicPr>
            <a:picLocks noChangeAspect="1"/>
          </p:cNvPicPr>
          <p:nvPr/>
        </p:nvPicPr>
        <p:blipFill rotWithShape="1">
          <a:blip r:embed="rId4"/>
          <a:srcRect l="6138" r="8186"/>
          <a:stretch/>
        </p:blipFill>
        <p:spPr>
          <a:xfrm>
            <a:off x="10388906" y="1003300"/>
            <a:ext cx="1542361" cy="4724400"/>
          </a:xfrm>
          <a:prstGeom prst="rect">
            <a:avLst/>
          </a:prstGeom>
        </p:spPr>
      </p:pic>
    </p:spTree>
    <p:extLst>
      <p:ext uri="{BB962C8B-B14F-4D97-AF65-F5344CB8AC3E}">
        <p14:creationId xmlns:p14="http://schemas.microsoft.com/office/powerpoint/2010/main" val="4238546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raffic Lights, Lights, Hanging Lamp">
            <a:extLst>
              <a:ext uri="{FF2B5EF4-FFF2-40B4-BE49-F238E27FC236}">
                <a16:creationId xmlns:a16="http://schemas.microsoft.com/office/drawing/2014/main" id="{70B82923-EFB0-4024-A281-6C32497B5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7200" y="1003300"/>
            <a:ext cx="2362643" cy="472528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4400" i="1"/>
              <a:t>You should stop fucking around </a:t>
            </a:r>
          </a:p>
          <a:p>
            <a:pPr marL="0" indent="0">
              <a:buNone/>
            </a:pPr>
            <a:r>
              <a:rPr lang="de-DE" sz="4400" i="1"/>
              <a:t>with the click UI and start </a:t>
            </a:r>
          </a:p>
          <a:p>
            <a:pPr marL="0" indent="0">
              <a:buNone/>
            </a:pPr>
            <a:r>
              <a:rPr lang="de-DE" sz="4400" i="1"/>
              <a:t>learning PowerShell.</a:t>
            </a:r>
          </a:p>
        </p:txBody>
      </p:sp>
      <p:sp>
        <p:nvSpPr>
          <p:cNvPr id="5" name="TextBox 4">
            <a:extLst>
              <a:ext uri="{FF2B5EF4-FFF2-40B4-BE49-F238E27FC236}">
                <a16:creationId xmlns:a16="http://schemas.microsoft.com/office/drawing/2014/main" id="{AAEBBD7A-DB52-4A7F-B38C-80685C7EEF81}"/>
              </a:ext>
            </a:extLst>
          </p:cNvPr>
          <p:cNvSpPr txBox="1"/>
          <p:nvPr/>
        </p:nvSpPr>
        <p:spPr>
          <a:xfrm>
            <a:off x="708660" y="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[02]</a:t>
            </a:r>
          </a:p>
        </p:txBody>
      </p:sp>
    </p:spTree>
    <p:extLst>
      <p:ext uri="{BB962C8B-B14F-4D97-AF65-F5344CB8AC3E}">
        <p14:creationId xmlns:p14="http://schemas.microsoft.com/office/powerpoint/2010/main" val="564443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C298-0EBB-4B11-A3B6-CBAD25B9AEAA}"/>
              </a:ext>
            </a:extLst>
          </p:cNvPr>
          <p:cNvSpPr>
            <a:spLocks noGrp="1"/>
          </p:cNvSpPr>
          <p:nvPr>
            <p:ph type="title"/>
          </p:nvPr>
        </p:nvSpPr>
        <p:spPr/>
        <p:txBody>
          <a:bodyPr/>
          <a:lstStyle/>
          <a:p>
            <a:r>
              <a:rPr lang="de-DE"/>
              <a:t>The survey</a:t>
            </a:r>
          </a:p>
        </p:txBody>
      </p:sp>
      <p:pic>
        <p:nvPicPr>
          <p:cNvPr id="12" name="Picture 11">
            <a:extLst>
              <a:ext uri="{FF2B5EF4-FFF2-40B4-BE49-F238E27FC236}">
                <a16:creationId xmlns:a16="http://schemas.microsoft.com/office/drawing/2014/main" id="{AE4ACB18-E205-4DE9-8379-39C8079DC85E}"/>
              </a:ext>
            </a:extLst>
          </p:cNvPr>
          <p:cNvPicPr>
            <a:picLocks noChangeAspect="1"/>
          </p:cNvPicPr>
          <p:nvPr/>
        </p:nvPicPr>
        <p:blipFill>
          <a:blip r:embed="rId4"/>
          <a:stretch>
            <a:fillRect/>
          </a:stretch>
        </p:blipFill>
        <p:spPr>
          <a:xfrm>
            <a:off x="7467600" y="268374"/>
            <a:ext cx="4324336" cy="5737478"/>
          </a:xfrm>
          <a:prstGeom prst="rect">
            <a:avLst/>
          </a:prstGeom>
        </p:spPr>
      </p:pic>
      <p:sp>
        <p:nvSpPr>
          <p:cNvPr id="13" name="Content Placeholder 2">
            <a:extLst>
              <a:ext uri="{FF2B5EF4-FFF2-40B4-BE49-F238E27FC236}">
                <a16:creationId xmlns:a16="http://schemas.microsoft.com/office/drawing/2014/main" id="{E6C0D300-0F88-4658-90BD-B4DFD0C29368}"/>
              </a:ext>
            </a:extLst>
          </p:cNvPr>
          <p:cNvSpPr txBox="1">
            <a:spLocks/>
          </p:cNvSpPr>
          <p:nvPr/>
        </p:nvSpPr>
        <p:spPr>
          <a:xfrm>
            <a:off x="838200" y="1451429"/>
            <a:ext cx="10515600" cy="4725534"/>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baseline="0">
                <a:solidFill>
                  <a:srgbClr val="005EAA"/>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baseline="0">
                <a:solidFill>
                  <a:srgbClr val="005EAA"/>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baseline="0">
                <a:solidFill>
                  <a:srgbClr val="005EAA"/>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baseline="0">
                <a:solidFill>
                  <a:srgbClr val="005EAA"/>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baseline="0">
                <a:solidFill>
                  <a:srgbClr val="005EAA"/>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t>Thank you for filling out the survey.</a:t>
            </a:r>
          </a:p>
          <a:p>
            <a:r>
              <a:rPr lang="de-DE"/>
              <a:t>We got 50 returned. </a:t>
            </a:r>
          </a:p>
          <a:p>
            <a:r>
              <a:rPr lang="de-DE"/>
              <a:t>These are the results: </a:t>
            </a:r>
          </a:p>
          <a:p>
            <a:r>
              <a:rPr lang="de-DE"/>
              <a:t>This the original survery: </a:t>
            </a:r>
          </a:p>
          <a:p>
            <a:pPr marL="0" indent="0">
              <a:buNone/>
            </a:pPr>
            <a:endParaRPr lang="de-DE"/>
          </a:p>
          <a:p>
            <a:pPr marL="0" indent="0">
              <a:buNone/>
            </a:pPr>
            <a:endParaRPr lang="de-DE"/>
          </a:p>
        </p:txBody>
      </p:sp>
      <p:graphicFrame>
        <p:nvGraphicFramePr>
          <p:cNvPr id="14" name="Object 13">
            <a:extLst>
              <a:ext uri="{FF2B5EF4-FFF2-40B4-BE49-F238E27FC236}">
                <a16:creationId xmlns:a16="http://schemas.microsoft.com/office/drawing/2014/main" id="{2D5587B6-3392-43CB-84A0-7D16C58A3D80}"/>
              </a:ext>
            </a:extLst>
          </p:cNvPr>
          <p:cNvGraphicFramePr>
            <a:graphicFrameLocks noChangeAspect="1"/>
          </p:cNvGraphicFramePr>
          <p:nvPr>
            <p:extLst>
              <p:ext uri="{D42A27DB-BD31-4B8C-83A1-F6EECF244321}">
                <p14:modId xmlns:p14="http://schemas.microsoft.com/office/powerpoint/2010/main" val="2819478921"/>
              </p:ext>
            </p:extLst>
          </p:nvPr>
        </p:nvGraphicFramePr>
        <p:xfrm>
          <a:off x="4914900" y="3109126"/>
          <a:ext cx="914400" cy="771525"/>
        </p:xfrm>
        <a:graphic>
          <a:graphicData uri="http://schemas.openxmlformats.org/presentationml/2006/ole">
            <mc:AlternateContent xmlns:mc="http://schemas.openxmlformats.org/markup-compatibility/2006">
              <mc:Choice xmlns:v="urn:schemas-microsoft-com:vml" Requires="v">
                <p:oleObj spid="_x0000_s1033" name="Worksheet" showAsIcon="1" r:id="rId5" imgW="914400" imgH="771480" progId="Excel.Sheet.12">
                  <p:embed/>
                </p:oleObj>
              </mc:Choice>
              <mc:Fallback>
                <p:oleObj name="Worksheet" showAsIcon="1" r:id="rId5" imgW="914400" imgH="771480" progId="Excel.Sheet.12">
                  <p:embed/>
                  <p:pic>
                    <p:nvPicPr>
                      <p:cNvPr id="14" name="Object 13">
                        <a:extLst>
                          <a:ext uri="{FF2B5EF4-FFF2-40B4-BE49-F238E27FC236}">
                            <a16:creationId xmlns:a16="http://schemas.microsoft.com/office/drawing/2014/main" id="{2D5587B6-3392-43CB-84A0-7D16C58A3D80}"/>
                          </a:ext>
                        </a:extLst>
                      </p:cNvPr>
                      <p:cNvPicPr/>
                      <p:nvPr/>
                    </p:nvPicPr>
                    <p:blipFill>
                      <a:blip r:embed="rId6"/>
                      <a:stretch>
                        <a:fillRect/>
                      </a:stretch>
                    </p:blipFill>
                    <p:spPr>
                      <a:xfrm>
                        <a:off x="4914900" y="3109126"/>
                        <a:ext cx="914400" cy="771525"/>
                      </a:xfrm>
                      <a:prstGeom prst="rect">
                        <a:avLst/>
                      </a:prstGeom>
                    </p:spPr>
                  </p:pic>
                </p:oleObj>
              </mc:Fallback>
            </mc:AlternateContent>
          </a:graphicData>
        </a:graphic>
      </p:graphicFrame>
      <p:graphicFrame>
        <p:nvGraphicFramePr>
          <p:cNvPr id="21" name="Object 20">
            <a:extLst>
              <a:ext uri="{FF2B5EF4-FFF2-40B4-BE49-F238E27FC236}">
                <a16:creationId xmlns:a16="http://schemas.microsoft.com/office/drawing/2014/main" id="{F7207426-78EE-4539-95E2-FF0D1BE463D6}"/>
              </a:ext>
            </a:extLst>
          </p:cNvPr>
          <p:cNvGraphicFramePr>
            <a:graphicFrameLocks noChangeAspect="1"/>
          </p:cNvGraphicFramePr>
          <p:nvPr>
            <p:extLst>
              <p:ext uri="{D42A27DB-BD31-4B8C-83A1-F6EECF244321}">
                <p14:modId xmlns:p14="http://schemas.microsoft.com/office/powerpoint/2010/main" val="1296333270"/>
              </p:ext>
            </p:extLst>
          </p:nvPr>
        </p:nvGraphicFramePr>
        <p:xfrm>
          <a:off x="4914900" y="3956050"/>
          <a:ext cx="914400" cy="771525"/>
        </p:xfrm>
        <a:graphic>
          <a:graphicData uri="http://schemas.openxmlformats.org/presentationml/2006/ole">
            <mc:AlternateContent xmlns:mc="http://schemas.openxmlformats.org/markup-compatibility/2006">
              <mc:Choice xmlns:v="urn:schemas-microsoft-com:vml" Requires="v">
                <p:oleObj spid="_x0000_s1034" name="Document" showAsIcon="1" r:id="rId7" imgW="914400" imgH="771480" progId="Word.Document.12">
                  <p:embed/>
                </p:oleObj>
              </mc:Choice>
              <mc:Fallback>
                <p:oleObj name="Document" showAsIcon="1" r:id="rId7" imgW="914400" imgH="771480" progId="Word.Document.12">
                  <p:embed/>
                  <p:pic>
                    <p:nvPicPr>
                      <p:cNvPr id="21" name="Object 20">
                        <a:extLst>
                          <a:ext uri="{FF2B5EF4-FFF2-40B4-BE49-F238E27FC236}">
                            <a16:creationId xmlns:a16="http://schemas.microsoft.com/office/drawing/2014/main" id="{F7207426-78EE-4539-95E2-FF0D1BE463D6}"/>
                          </a:ext>
                        </a:extLst>
                      </p:cNvPr>
                      <p:cNvPicPr/>
                      <p:nvPr/>
                    </p:nvPicPr>
                    <p:blipFill>
                      <a:blip r:embed="rId8"/>
                      <a:stretch>
                        <a:fillRect/>
                      </a:stretch>
                    </p:blipFill>
                    <p:spPr>
                      <a:xfrm>
                        <a:off x="4914900" y="395605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951387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3512B2-BB74-48CB-B458-E9EB060D0485}"/>
              </a:ext>
            </a:extLst>
          </p:cNvPr>
          <p:cNvSpPr/>
          <p:nvPr/>
        </p:nvSpPr>
        <p:spPr>
          <a:xfrm>
            <a:off x="2604302" y="1086996"/>
            <a:ext cx="821804" cy="416688"/>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2000" i="1"/>
              <a:t>You should stop fucking around with the click UI and start learning PowerShell.</a:t>
            </a:r>
          </a:p>
        </p:txBody>
      </p:sp>
      <p:sp>
        <p:nvSpPr>
          <p:cNvPr id="5" name="TextBox 4">
            <a:extLst>
              <a:ext uri="{FF2B5EF4-FFF2-40B4-BE49-F238E27FC236}">
                <a16:creationId xmlns:a16="http://schemas.microsoft.com/office/drawing/2014/main" id="{AAEBBD7A-DB52-4A7F-B38C-80685C7EEF81}"/>
              </a:ext>
            </a:extLst>
          </p:cNvPr>
          <p:cNvSpPr txBox="1"/>
          <p:nvPr/>
        </p:nvSpPr>
        <p:spPr>
          <a:xfrm>
            <a:off x="708660" y="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[02]</a:t>
            </a:r>
          </a:p>
        </p:txBody>
      </p:sp>
      <p:pic>
        <p:nvPicPr>
          <p:cNvPr id="3" name="Picture 2">
            <a:extLst>
              <a:ext uri="{FF2B5EF4-FFF2-40B4-BE49-F238E27FC236}">
                <a16:creationId xmlns:a16="http://schemas.microsoft.com/office/drawing/2014/main" id="{44E42F3E-26E0-4CC7-9986-0CCF4E9DE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115" y="1587380"/>
            <a:ext cx="6508830" cy="4881623"/>
          </a:xfrm>
          <a:prstGeom prst="rect">
            <a:avLst/>
          </a:prstGeom>
        </p:spPr>
      </p:pic>
      <p:pic>
        <p:nvPicPr>
          <p:cNvPr id="6" name="Picture 5">
            <a:extLst>
              <a:ext uri="{FF2B5EF4-FFF2-40B4-BE49-F238E27FC236}">
                <a16:creationId xmlns:a16="http://schemas.microsoft.com/office/drawing/2014/main" id="{B2182E59-190E-49E0-A2A1-12CC4E2D71BD}"/>
              </a:ext>
            </a:extLst>
          </p:cNvPr>
          <p:cNvPicPr>
            <a:picLocks noChangeAspect="1"/>
          </p:cNvPicPr>
          <p:nvPr/>
        </p:nvPicPr>
        <p:blipFill rotWithShape="1">
          <a:blip r:embed="rId4"/>
          <a:srcRect l="16839" r="16469"/>
          <a:stretch/>
        </p:blipFill>
        <p:spPr>
          <a:xfrm>
            <a:off x="10146535" y="1003300"/>
            <a:ext cx="1575412" cy="4724400"/>
          </a:xfrm>
          <a:prstGeom prst="rect">
            <a:avLst/>
          </a:prstGeom>
        </p:spPr>
      </p:pic>
    </p:spTree>
    <p:extLst>
      <p:ext uri="{BB962C8B-B14F-4D97-AF65-F5344CB8AC3E}">
        <p14:creationId xmlns:p14="http://schemas.microsoft.com/office/powerpoint/2010/main" val="1385866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raffic Lights, Lights, Hanging Lamp">
            <a:extLst>
              <a:ext uri="{FF2B5EF4-FFF2-40B4-BE49-F238E27FC236}">
                <a16:creationId xmlns:a16="http://schemas.microsoft.com/office/drawing/2014/main" id="{70B82923-EFB0-4024-A281-6C32497B5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7200" y="1003300"/>
            <a:ext cx="2362643" cy="472528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4400" i="1"/>
              <a:t>I noticed that UK customers don't </a:t>
            </a:r>
          </a:p>
          <a:p>
            <a:pPr marL="0" indent="0">
              <a:buNone/>
            </a:pPr>
            <a:r>
              <a:rPr lang="de-DE" sz="4400" i="1"/>
              <a:t>care a shit about Hyper-V. </a:t>
            </a:r>
          </a:p>
        </p:txBody>
      </p:sp>
      <p:sp>
        <p:nvSpPr>
          <p:cNvPr id="5" name="TextBox 4">
            <a:extLst>
              <a:ext uri="{FF2B5EF4-FFF2-40B4-BE49-F238E27FC236}">
                <a16:creationId xmlns:a16="http://schemas.microsoft.com/office/drawing/2014/main" id="{2366D1B1-EB57-4CB0-8061-54EDE7C8710F}"/>
              </a:ext>
            </a:extLst>
          </p:cNvPr>
          <p:cNvSpPr txBox="1"/>
          <p:nvPr/>
        </p:nvSpPr>
        <p:spPr>
          <a:xfrm>
            <a:off x="742950" y="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[03]</a:t>
            </a:r>
          </a:p>
        </p:txBody>
      </p:sp>
    </p:spTree>
    <p:extLst>
      <p:ext uri="{BB962C8B-B14F-4D97-AF65-F5344CB8AC3E}">
        <p14:creationId xmlns:p14="http://schemas.microsoft.com/office/powerpoint/2010/main" val="832096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8AD337-EEB8-4B82-860B-209EE9B7BBB0}"/>
              </a:ext>
            </a:extLst>
          </p:cNvPr>
          <p:cNvSpPr/>
          <p:nvPr/>
        </p:nvSpPr>
        <p:spPr>
          <a:xfrm>
            <a:off x="5141916" y="1096733"/>
            <a:ext cx="460231" cy="416688"/>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2000" i="1"/>
              <a:t>I noticed that UK customers don't care a shit about Hyper-V. </a:t>
            </a:r>
          </a:p>
        </p:txBody>
      </p:sp>
      <p:sp>
        <p:nvSpPr>
          <p:cNvPr id="5" name="TextBox 4">
            <a:extLst>
              <a:ext uri="{FF2B5EF4-FFF2-40B4-BE49-F238E27FC236}">
                <a16:creationId xmlns:a16="http://schemas.microsoft.com/office/drawing/2014/main" id="{2366D1B1-EB57-4CB0-8061-54EDE7C8710F}"/>
              </a:ext>
            </a:extLst>
          </p:cNvPr>
          <p:cNvSpPr txBox="1"/>
          <p:nvPr/>
        </p:nvSpPr>
        <p:spPr>
          <a:xfrm>
            <a:off x="742950" y="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[03]</a:t>
            </a:r>
          </a:p>
        </p:txBody>
      </p:sp>
      <p:pic>
        <p:nvPicPr>
          <p:cNvPr id="3" name="Picture 2">
            <a:extLst>
              <a:ext uri="{FF2B5EF4-FFF2-40B4-BE49-F238E27FC236}">
                <a16:creationId xmlns:a16="http://schemas.microsoft.com/office/drawing/2014/main" id="{8438454C-172A-4CEC-930B-B3A60FB89C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725372"/>
            <a:ext cx="6395977" cy="4796983"/>
          </a:xfrm>
          <a:prstGeom prst="rect">
            <a:avLst/>
          </a:prstGeom>
        </p:spPr>
      </p:pic>
      <p:pic>
        <p:nvPicPr>
          <p:cNvPr id="6" name="Picture 5">
            <a:extLst>
              <a:ext uri="{FF2B5EF4-FFF2-40B4-BE49-F238E27FC236}">
                <a16:creationId xmlns:a16="http://schemas.microsoft.com/office/drawing/2014/main" id="{C734A1C6-D11D-48A7-923B-28C5217F9BDE}"/>
              </a:ext>
            </a:extLst>
          </p:cNvPr>
          <p:cNvPicPr>
            <a:picLocks noChangeAspect="1"/>
          </p:cNvPicPr>
          <p:nvPr/>
        </p:nvPicPr>
        <p:blipFill rotWithShape="1">
          <a:blip r:embed="rId4"/>
          <a:srcRect l="17513" r="17193"/>
          <a:stretch/>
        </p:blipFill>
        <p:spPr>
          <a:xfrm>
            <a:off x="10410940" y="1004186"/>
            <a:ext cx="1542361" cy="4724400"/>
          </a:xfrm>
          <a:prstGeom prst="rect">
            <a:avLst/>
          </a:prstGeom>
        </p:spPr>
      </p:pic>
    </p:spTree>
    <p:extLst>
      <p:ext uri="{BB962C8B-B14F-4D97-AF65-F5344CB8AC3E}">
        <p14:creationId xmlns:p14="http://schemas.microsoft.com/office/powerpoint/2010/main" val="590872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raffic Lights, Lights, Hanging Lamp">
            <a:extLst>
              <a:ext uri="{FF2B5EF4-FFF2-40B4-BE49-F238E27FC236}">
                <a16:creationId xmlns:a16="http://schemas.microsoft.com/office/drawing/2014/main" id="{70B82923-EFB0-4024-A281-6C32497B5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7200" y="1003300"/>
            <a:ext cx="2362643" cy="472528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4400" i="1"/>
              <a:t>Start teaching Sharepoint was the </a:t>
            </a:r>
          </a:p>
          <a:p>
            <a:pPr marL="0" indent="0">
              <a:buNone/>
            </a:pPr>
            <a:r>
              <a:rPr lang="de-DE" sz="4400" i="1"/>
              <a:t>stupidest career decision ever. </a:t>
            </a:r>
          </a:p>
        </p:txBody>
      </p:sp>
      <p:sp>
        <p:nvSpPr>
          <p:cNvPr id="5" name="TextBox 4">
            <a:extLst>
              <a:ext uri="{FF2B5EF4-FFF2-40B4-BE49-F238E27FC236}">
                <a16:creationId xmlns:a16="http://schemas.microsoft.com/office/drawing/2014/main" id="{51C9724A-52B7-42B9-9A0E-82212090ECBF}"/>
              </a:ext>
            </a:extLst>
          </p:cNvPr>
          <p:cNvSpPr txBox="1"/>
          <p:nvPr/>
        </p:nvSpPr>
        <p:spPr>
          <a:xfrm>
            <a:off x="720090" y="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[04]</a:t>
            </a:r>
          </a:p>
        </p:txBody>
      </p:sp>
    </p:spTree>
    <p:extLst>
      <p:ext uri="{BB962C8B-B14F-4D97-AF65-F5344CB8AC3E}">
        <p14:creationId xmlns:p14="http://schemas.microsoft.com/office/powerpoint/2010/main" val="3208084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2000" i="1"/>
              <a:t>Start teaching Sharepoint was the stupidest career decision ever. </a:t>
            </a:r>
          </a:p>
        </p:txBody>
      </p:sp>
      <p:sp>
        <p:nvSpPr>
          <p:cNvPr id="5" name="TextBox 4">
            <a:extLst>
              <a:ext uri="{FF2B5EF4-FFF2-40B4-BE49-F238E27FC236}">
                <a16:creationId xmlns:a16="http://schemas.microsoft.com/office/drawing/2014/main" id="{51C9724A-52B7-42B9-9A0E-82212090ECBF}"/>
              </a:ext>
            </a:extLst>
          </p:cNvPr>
          <p:cNvSpPr txBox="1"/>
          <p:nvPr/>
        </p:nvSpPr>
        <p:spPr>
          <a:xfrm>
            <a:off x="720090" y="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[04]</a:t>
            </a:r>
          </a:p>
        </p:txBody>
      </p:sp>
      <p:pic>
        <p:nvPicPr>
          <p:cNvPr id="3" name="Picture 2">
            <a:extLst>
              <a:ext uri="{FF2B5EF4-FFF2-40B4-BE49-F238E27FC236}">
                <a16:creationId xmlns:a16="http://schemas.microsoft.com/office/drawing/2014/main" id="{750F017E-0FA9-4B05-983D-C23BC11C0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00" y="1689662"/>
            <a:ext cx="6582137" cy="4936603"/>
          </a:xfrm>
          <a:prstGeom prst="rect">
            <a:avLst/>
          </a:prstGeom>
        </p:spPr>
      </p:pic>
      <p:pic>
        <p:nvPicPr>
          <p:cNvPr id="6" name="Picture 5">
            <a:extLst>
              <a:ext uri="{FF2B5EF4-FFF2-40B4-BE49-F238E27FC236}">
                <a16:creationId xmlns:a16="http://schemas.microsoft.com/office/drawing/2014/main" id="{EF8CAA71-A833-43CB-AF7C-20910B3E3B12}"/>
              </a:ext>
            </a:extLst>
          </p:cNvPr>
          <p:cNvPicPr>
            <a:picLocks noChangeAspect="1"/>
          </p:cNvPicPr>
          <p:nvPr/>
        </p:nvPicPr>
        <p:blipFill rotWithShape="1">
          <a:blip r:embed="rId4"/>
          <a:srcRect l="6596" r="4287"/>
          <a:stretch/>
        </p:blipFill>
        <p:spPr>
          <a:xfrm>
            <a:off x="10421958" y="991162"/>
            <a:ext cx="1553378" cy="4724400"/>
          </a:xfrm>
          <a:prstGeom prst="rect">
            <a:avLst/>
          </a:prstGeom>
        </p:spPr>
      </p:pic>
    </p:spTree>
    <p:extLst>
      <p:ext uri="{BB962C8B-B14F-4D97-AF65-F5344CB8AC3E}">
        <p14:creationId xmlns:p14="http://schemas.microsoft.com/office/powerpoint/2010/main" val="1821753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raffic Lights, Lights, Hanging Lamp">
            <a:extLst>
              <a:ext uri="{FF2B5EF4-FFF2-40B4-BE49-F238E27FC236}">
                <a16:creationId xmlns:a16="http://schemas.microsoft.com/office/drawing/2014/main" id="{70B82923-EFB0-4024-A281-6C32497B5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7200" y="1003300"/>
            <a:ext cx="2362643" cy="472528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4400" i="1"/>
              <a:t>No enterprise agreement ? </a:t>
            </a:r>
          </a:p>
          <a:p>
            <a:pPr marL="0" indent="0">
              <a:buNone/>
            </a:pPr>
            <a:r>
              <a:rPr lang="de-DE" sz="4400" i="1"/>
              <a:t>You're kidding me, aren't ye? </a:t>
            </a:r>
          </a:p>
        </p:txBody>
      </p:sp>
      <p:sp>
        <p:nvSpPr>
          <p:cNvPr id="5" name="TextBox 4">
            <a:extLst>
              <a:ext uri="{FF2B5EF4-FFF2-40B4-BE49-F238E27FC236}">
                <a16:creationId xmlns:a16="http://schemas.microsoft.com/office/drawing/2014/main" id="{2F86ABDF-7AA7-4E41-B460-31D909B74550}"/>
              </a:ext>
            </a:extLst>
          </p:cNvPr>
          <p:cNvSpPr txBox="1"/>
          <p:nvPr/>
        </p:nvSpPr>
        <p:spPr>
          <a:xfrm>
            <a:off x="697230" y="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[05]</a:t>
            </a:r>
          </a:p>
        </p:txBody>
      </p:sp>
    </p:spTree>
    <p:extLst>
      <p:ext uri="{BB962C8B-B14F-4D97-AF65-F5344CB8AC3E}">
        <p14:creationId xmlns:p14="http://schemas.microsoft.com/office/powerpoint/2010/main" val="5824312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2000" i="1"/>
              <a:t>No enterprise agreement? You're kidding me, aren't ye? </a:t>
            </a:r>
          </a:p>
        </p:txBody>
      </p:sp>
      <p:sp>
        <p:nvSpPr>
          <p:cNvPr id="5" name="TextBox 4">
            <a:extLst>
              <a:ext uri="{FF2B5EF4-FFF2-40B4-BE49-F238E27FC236}">
                <a16:creationId xmlns:a16="http://schemas.microsoft.com/office/drawing/2014/main" id="{2F86ABDF-7AA7-4E41-B460-31D909B74550}"/>
              </a:ext>
            </a:extLst>
          </p:cNvPr>
          <p:cNvSpPr txBox="1"/>
          <p:nvPr/>
        </p:nvSpPr>
        <p:spPr>
          <a:xfrm>
            <a:off x="697230" y="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[05]</a:t>
            </a:r>
          </a:p>
        </p:txBody>
      </p:sp>
      <p:pic>
        <p:nvPicPr>
          <p:cNvPr id="3" name="Picture 2">
            <a:extLst>
              <a:ext uri="{FF2B5EF4-FFF2-40B4-BE49-F238E27FC236}">
                <a16:creationId xmlns:a16="http://schemas.microsoft.com/office/drawing/2014/main" id="{2BA2F20B-8E93-4E45-B27C-EF6A7D2B6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65389"/>
            <a:ext cx="6597568" cy="4948176"/>
          </a:xfrm>
          <a:prstGeom prst="rect">
            <a:avLst/>
          </a:prstGeom>
        </p:spPr>
      </p:pic>
      <p:pic>
        <p:nvPicPr>
          <p:cNvPr id="8" name="Picture 7">
            <a:extLst>
              <a:ext uri="{FF2B5EF4-FFF2-40B4-BE49-F238E27FC236}">
                <a16:creationId xmlns:a16="http://schemas.microsoft.com/office/drawing/2014/main" id="{25A32DF9-7FC9-4AC1-B183-670A066654A8}"/>
              </a:ext>
            </a:extLst>
          </p:cNvPr>
          <p:cNvPicPr>
            <a:picLocks noChangeAspect="1"/>
          </p:cNvPicPr>
          <p:nvPr/>
        </p:nvPicPr>
        <p:blipFill rotWithShape="1">
          <a:blip r:embed="rId4"/>
          <a:srcRect l="5332" r="3655"/>
          <a:stretch/>
        </p:blipFill>
        <p:spPr>
          <a:xfrm>
            <a:off x="10399923" y="991162"/>
            <a:ext cx="1586429" cy="4724400"/>
          </a:xfrm>
          <a:prstGeom prst="rect">
            <a:avLst/>
          </a:prstGeom>
        </p:spPr>
      </p:pic>
    </p:spTree>
    <p:extLst>
      <p:ext uri="{BB962C8B-B14F-4D97-AF65-F5344CB8AC3E}">
        <p14:creationId xmlns:p14="http://schemas.microsoft.com/office/powerpoint/2010/main" val="1941002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raffic Lights, Lights, Hanging Lamp">
            <a:extLst>
              <a:ext uri="{FF2B5EF4-FFF2-40B4-BE49-F238E27FC236}">
                <a16:creationId xmlns:a16="http://schemas.microsoft.com/office/drawing/2014/main" id="{70B82923-EFB0-4024-A281-6C32497B5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7200" y="1003300"/>
            <a:ext cx="2362643" cy="472528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4400" i="1"/>
              <a:t>Keep in mind: you have to work </a:t>
            </a:r>
          </a:p>
          <a:p>
            <a:pPr marL="0" indent="0">
              <a:buNone/>
            </a:pPr>
            <a:r>
              <a:rPr lang="de-DE" sz="4400" i="1"/>
              <a:t>with this crap 'til you're 64!</a:t>
            </a:r>
          </a:p>
        </p:txBody>
      </p:sp>
      <p:sp>
        <p:nvSpPr>
          <p:cNvPr id="5" name="TextBox 4">
            <a:extLst>
              <a:ext uri="{FF2B5EF4-FFF2-40B4-BE49-F238E27FC236}">
                <a16:creationId xmlns:a16="http://schemas.microsoft.com/office/drawing/2014/main" id="{EA5829A1-CFD7-43C9-AF84-4F941BBB5B12}"/>
              </a:ext>
            </a:extLst>
          </p:cNvPr>
          <p:cNvSpPr txBox="1"/>
          <p:nvPr/>
        </p:nvSpPr>
        <p:spPr>
          <a:xfrm>
            <a:off x="720090" y="1143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[06]</a:t>
            </a:r>
          </a:p>
        </p:txBody>
      </p:sp>
    </p:spTree>
    <p:extLst>
      <p:ext uri="{BB962C8B-B14F-4D97-AF65-F5344CB8AC3E}">
        <p14:creationId xmlns:p14="http://schemas.microsoft.com/office/powerpoint/2010/main" val="1930948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AF8EC1D-DB1C-40ED-9A07-0B80BB549F29}"/>
              </a:ext>
            </a:extLst>
          </p:cNvPr>
          <p:cNvSpPr/>
          <p:nvPr/>
        </p:nvSpPr>
        <p:spPr>
          <a:xfrm>
            <a:off x="5220180" y="1114950"/>
            <a:ext cx="567162" cy="416688"/>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Autofit/>
          </a:bodyPr>
          <a:lstStyle/>
          <a:p>
            <a:pPr marL="0" indent="0">
              <a:buNone/>
            </a:pPr>
            <a:r>
              <a:rPr lang="de-DE" sz="2000" i="1"/>
              <a:t>Keep in mind: you have to work with this crap 'til you're 64!</a:t>
            </a:r>
          </a:p>
        </p:txBody>
      </p:sp>
      <p:sp>
        <p:nvSpPr>
          <p:cNvPr id="5" name="TextBox 4">
            <a:extLst>
              <a:ext uri="{FF2B5EF4-FFF2-40B4-BE49-F238E27FC236}">
                <a16:creationId xmlns:a16="http://schemas.microsoft.com/office/drawing/2014/main" id="{EA5829A1-CFD7-43C9-AF84-4F941BBB5B12}"/>
              </a:ext>
            </a:extLst>
          </p:cNvPr>
          <p:cNvSpPr txBox="1"/>
          <p:nvPr/>
        </p:nvSpPr>
        <p:spPr>
          <a:xfrm>
            <a:off x="720090" y="1143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[06]</a:t>
            </a:r>
          </a:p>
        </p:txBody>
      </p:sp>
      <p:pic>
        <p:nvPicPr>
          <p:cNvPr id="3" name="Picture 2">
            <a:extLst>
              <a:ext uri="{FF2B5EF4-FFF2-40B4-BE49-F238E27FC236}">
                <a16:creationId xmlns:a16="http://schemas.microsoft.com/office/drawing/2014/main" id="{371FABA5-A8BA-493A-970A-EBD4B8ECB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76954"/>
            <a:ext cx="6717175" cy="5037881"/>
          </a:xfrm>
          <a:prstGeom prst="rect">
            <a:avLst/>
          </a:prstGeom>
        </p:spPr>
      </p:pic>
      <p:pic>
        <p:nvPicPr>
          <p:cNvPr id="9" name="Picture 8">
            <a:extLst>
              <a:ext uri="{FF2B5EF4-FFF2-40B4-BE49-F238E27FC236}">
                <a16:creationId xmlns:a16="http://schemas.microsoft.com/office/drawing/2014/main" id="{6C55759D-1B72-46CB-9D23-1A248EB5E222}"/>
              </a:ext>
            </a:extLst>
          </p:cNvPr>
          <p:cNvPicPr>
            <a:picLocks noChangeAspect="1"/>
          </p:cNvPicPr>
          <p:nvPr/>
        </p:nvPicPr>
        <p:blipFill rotWithShape="1">
          <a:blip r:embed="rId4"/>
          <a:srcRect l="17515" r="17192"/>
          <a:stretch/>
        </p:blipFill>
        <p:spPr>
          <a:xfrm>
            <a:off x="10410940" y="1004186"/>
            <a:ext cx="1542361" cy="4724400"/>
          </a:xfrm>
          <a:prstGeom prst="rect">
            <a:avLst/>
          </a:prstGeom>
        </p:spPr>
      </p:pic>
    </p:spTree>
    <p:extLst>
      <p:ext uri="{BB962C8B-B14F-4D97-AF65-F5344CB8AC3E}">
        <p14:creationId xmlns:p14="http://schemas.microsoft.com/office/powerpoint/2010/main" val="484386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raffic Lights, Lights, Hanging Lamp">
            <a:extLst>
              <a:ext uri="{FF2B5EF4-FFF2-40B4-BE49-F238E27FC236}">
                <a16:creationId xmlns:a16="http://schemas.microsoft.com/office/drawing/2014/main" id="{70B82923-EFB0-4024-A281-6C32497B5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7200" y="1003300"/>
            <a:ext cx="2362643" cy="472528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4400" i="1"/>
              <a:t>Hell freezes over: Windows on Git!</a:t>
            </a:r>
          </a:p>
        </p:txBody>
      </p:sp>
      <p:sp>
        <p:nvSpPr>
          <p:cNvPr id="5" name="TextBox 4">
            <a:extLst>
              <a:ext uri="{FF2B5EF4-FFF2-40B4-BE49-F238E27FC236}">
                <a16:creationId xmlns:a16="http://schemas.microsoft.com/office/drawing/2014/main" id="{C36F232A-8ECF-4B14-9646-B26ECC71D6D8}"/>
              </a:ext>
            </a:extLst>
          </p:cNvPr>
          <p:cNvSpPr txBox="1"/>
          <p:nvPr/>
        </p:nvSpPr>
        <p:spPr>
          <a:xfrm>
            <a:off x="731520" y="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[07]</a:t>
            </a:r>
          </a:p>
        </p:txBody>
      </p:sp>
    </p:spTree>
    <p:extLst>
      <p:ext uri="{BB962C8B-B14F-4D97-AF65-F5344CB8AC3E}">
        <p14:creationId xmlns:p14="http://schemas.microsoft.com/office/powerpoint/2010/main" val="3473221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7">
            <a:extLst>
              <a:ext uri="{FF2B5EF4-FFF2-40B4-BE49-F238E27FC236}">
                <a16:creationId xmlns:a16="http://schemas.microsoft.com/office/drawing/2014/main" id="{F0633762-F5DC-440C-AB78-08FADE882CBC}"/>
              </a:ext>
            </a:extLst>
          </p:cNvPr>
          <p:cNvPicPr>
            <a:picLocks noChangeAspect="1"/>
          </p:cNvPicPr>
          <p:nvPr/>
        </p:nvPicPr>
        <p:blipFill rotWithShape="1">
          <a:blip r:embed="rId2"/>
          <a:srcRect t="12091"/>
          <a:stretch/>
        </p:blipFill>
        <p:spPr>
          <a:xfrm>
            <a:off x="0" y="-1"/>
            <a:ext cx="12192000" cy="7136243"/>
          </a:xfrm>
          <a:prstGeom prst="rect">
            <a:avLst/>
          </a:prstGeom>
        </p:spPr>
      </p:pic>
      <p:sp>
        <p:nvSpPr>
          <p:cNvPr id="9" name="Rechteck 5">
            <a:extLst>
              <a:ext uri="{FF2B5EF4-FFF2-40B4-BE49-F238E27FC236}">
                <a16:creationId xmlns:a16="http://schemas.microsoft.com/office/drawing/2014/main" id="{3A82FF8C-4054-418D-89B4-F825FFFECC65}"/>
              </a:ext>
            </a:extLst>
          </p:cNvPr>
          <p:cNvSpPr/>
          <p:nvPr/>
        </p:nvSpPr>
        <p:spPr bwMode="auto">
          <a:xfrm>
            <a:off x="-19050" y="-25433"/>
            <a:ext cx="12211050" cy="7161675"/>
          </a:xfrm>
          <a:prstGeom prst="rect">
            <a:avLst/>
          </a:prstGeom>
          <a:gradFill flip="none" rotWithShape="1">
            <a:gsLst>
              <a:gs pos="0">
                <a:schemeClr val="accent1">
                  <a:lumMod val="5000"/>
                  <a:lumOff val="95000"/>
                  <a:alpha val="0"/>
                </a:schemeClr>
              </a:gs>
              <a:gs pos="100000">
                <a:schemeClr val="bg1">
                  <a:alpha val="5600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de-DE"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78457F8D-1D58-4C04-AEDA-6069F3DD5265}"/>
              </a:ext>
            </a:extLst>
          </p:cNvPr>
          <p:cNvSpPr>
            <a:spLocks noGrp="1"/>
          </p:cNvSpPr>
          <p:nvPr>
            <p:ph type="title"/>
          </p:nvPr>
        </p:nvSpPr>
        <p:spPr>
          <a:noFill/>
        </p:spPr>
        <p:txBody>
          <a:bodyPr>
            <a:normAutofit/>
          </a:bodyPr>
          <a:lstStyle/>
          <a:p>
            <a:r>
              <a:rPr lang="de-DE" b="1">
                <a:solidFill>
                  <a:srgbClr val="005EAA"/>
                </a:solidFill>
              </a:rPr>
              <a:t>about_speakers</a:t>
            </a:r>
          </a:p>
        </p:txBody>
      </p:sp>
      <p:sp>
        <p:nvSpPr>
          <p:cNvPr id="5" name="Content Placeholder 4">
            <a:extLst>
              <a:ext uri="{FF2B5EF4-FFF2-40B4-BE49-F238E27FC236}">
                <a16:creationId xmlns:a16="http://schemas.microsoft.com/office/drawing/2014/main" id="{60C2FD95-C99D-4130-B180-72F203EDA274}"/>
              </a:ext>
            </a:extLst>
          </p:cNvPr>
          <p:cNvSpPr>
            <a:spLocks noGrp="1"/>
          </p:cNvSpPr>
          <p:nvPr>
            <p:ph idx="1"/>
          </p:nvPr>
        </p:nvSpPr>
        <p:spPr/>
        <p:txBody>
          <a:bodyPr/>
          <a:lstStyle/>
          <a:p>
            <a:r>
              <a:rPr lang="de-DE" b="1"/>
              <a:t>Denise</a:t>
            </a:r>
            <a:br>
              <a:rPr lang="de-DE"/>
            </a:br>
            <a:r>
              <a:rPr lang="de-DE"/>
              <a:t>en-GB, tea</a:t>
            </a:r>
          </a:p>
          <a:p>
            <a:r>
              <a:rPr lang="de-DE" b="1"/>
              <a:t>Thorsten</a:t>
            </a:r>
            <a:br>
              <a:rPr lang="de-DE"/>
            </a:br>
            <a:r>
              <a:rPr lang="de-DE"/>
              <a:t>de-DE, coffee</a:t>
            </a:r>
          </a:p>
          <a:p>
            <a:endParaRPr lang="de-DE" b="1"/>
          </a:p>
          <a:p>
            <a:endParaRPr lang="de-DE" b="1"/>
          </a:p>
        </p:txBody>
      </p:sp>
    </p:spTree>
    <p:extLst>
      <p:ext uri="{BB962C8B-B14F-4D97-AF65-F5344CB8AC3E}">
        <p14:creationId xmlns:p14="http://schemas.microsoft.com/office/powerpoint/2010/main" val="16913953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F7D111D-2714-41EE-B326-3E06150E08E5}"/>
              </a:ext>
            </a:extLst>
          </p:cNvPr>
          <p:cNvSpPr/>
          <p:nvPr/>
        </p:nvSpPr>
        <p:spPr>
          <a:xfrm>
            <a:off x="868099" y="1063848"/>
            <a:ext cx="520863" cy="416688"/>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2000" i="1"/>
              <a:t>Hell freezes over: Windows on Git!</a:t>
            </a:r>
          </a:p>
        </p:txBody>
      </p:sp>
      <p:sp>
        <p:nvSpPr>
          <p:cNvPr id="5" name="TextBox 4">
            <a:extLst>
              <a:ext uri="{FF2B5EF4-FFF2-40B4-BE49-F238E27FC236}">
                <a16:creationId xmlns:a16="http://schemas.microsoft.com/office/drawing/2014/main" id="{C36F232A-8ECF-4B14-9646-B26ECC71D6D8}"/>
              </a:ext>
            </a:extLst>
          </p:cNvPr>
          <p:cNvSpPr txBox="1"/>
          <p:nvPr/>
        </p:nvSpPr>
        <p:spPr>
          <a:xfrm>
            <a:off x="731520" y="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[07]</a:t>
            </a:r>
          </a:p>
        </p:txBody>
      </p:sp>
      <p:pic>
        <p:nvPicPr>
          <p:cNvPr id="3" name="Picture 2">
            <a:extLst>
              <a:ext uri="{FF2B5EF4-FFF2-40B4-BE49-F238E27FC236}">
                <a16:creationId xmlns:a16="http://schemas.microsoft.com/office/drawing/2014/main" id="{016E84B5-C54B-4E96-AD3B-108D53D90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43603"/>
            <a:ext cx="6813631" cy="5110223"/>
          </a:xfrm>
          <a:prstGeom prst="rect">
            <a:avLst/>
          </a:prstGeom>
        </p:spPr>
      </p:pic>
      <p:pic>
        <p:nvPicPr>
          <p:cNvPr id="9" name="Picture 8">
            <a:extLst>
              <a:ext uri="{FF2B5EF4-FFF2-40B4-BE49-F238E27FC236}">
                <a16:creationId xmlns:a16="http://schemas.microsoft.com/office/drawing/2014/main" id="{1F15A86A-5BCF-44D8-B78C-75337DDDBAAA}"/>
              </a:ext>
            </a:extLst>
          </p:cNvPr>
          <p:cNvPicPr>
            <a:picLocks noChangeAspect="1"/>
          </p:cNvPicPr>
          <p:nvPr/>
        </p:nvPicPr>
        <p:blipFill rotWithShape="1">
          <a:blip r:embed="rId4"/>
          <a:srcRect l="16582" r="18592"/>
          <a:stretch/>
        </p:blipFill>
        <p:spPr>
          <a:xfrm>
            <a:off x="10388906" y="1004186"/>
            <a:ext cx="1531345" cy="4724400"/>
          </a:xfrm>
          <a:prstGeom prst="rect">
            <a:avLst/>
          </a:prstGeom>
        </p:spPr>
      </p:pic>
    </p:spTree>
    <p:extLst>
      <p:ext uri="{BB962C8B-B14F-4D97-AF65-F5344CB8AC3E}">
        <p14:creationId xmlns:p14="http://schemas.microsoft.com/office/powerpoint/2010/main" val="29116425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raffic Lights, Lights, Hanging Lamp">
            <a:extLst>
              <a:ext uri="{FF2B5EF4-FFF2-40B4-BE49-F238E27FC236}">
                <a16:creationId xmlns:a16="http://schemas.microsoft.com/office/drawing/2014/main" id="{70B82923-EFB0-4024-A281-6C32497B5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7200" y="1003300"/>
            <a:ext cx="2362643" cy="472528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4400" i="1"/>
              <a:t>I hate it to my guts when </a:t>
            </a:r>
          </a:p>
          <a:p>
            <a:pPr marL="0" indent="0">
              <a:buNone/>
            </a:pPr>
            <a:r>
              <a:rPr lang="de-DE" sz="4400" i="1"/>
              <a:t>the demo breaks.</a:t>
            </a:r>
          </a:p>
        </p:txBody>
      </p:sp>
      <p:sp>
        <p:nvSpPr>
          <p:cNvPr id="5" name="TextBox 4">
            <a:extLst>
              <a:ext uri="{FF2B5EF4-FFF2-40B4-BE49-F238E27FC236}">
                <a16:creationId xmlns:a16="http://schemas.microsoft.com/office/drawing/2014/main" id="{B15A487F-1DA7-479E-A6FF-BA9CC4EC7BDA}"/>
              </a:ext>
            </a:extLst>
          </p:cNvPr>
          <p:cNvSpPr txBox="1"/>
          <p:nvPr/>
        </p:nvSpPr>
        <p:spPr>
          <a:xfrm>
            <a:off x="781050" y="6858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[08]</a:t>
            </a:r>
          </a:p>
        </p:txBody>
      </p:sp>
    </p:spTree>
    <p:extLst>
      <p:ext uri="{BB962C8B-B14F-4D97-AF65-F5344CB8AC3E}">
        <p14:creationId xmlns:p14="http://schemas.microsoft.com/office/powerpoint/2010/main" val="41975921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2000" i="1"/>
              <a:t>I hate it to my guts when the demo breaks.</a:t>
            </a:r>
          </a:p>
        </p:txBody>
      </p:sp>
      <p:sp>
        <p:nvSpPr>
          <p:cNvPr id="5" name="TextBox 4">
            <a:extLst>
              <a:ext uri="{FF2B5EF4-FFF2-40B4-BE49-F238E27FC236}">
                <a16:creationId xmlns:a16="http://schemas.microsoft.com/office/drawing/2014/main" id="{B15A487F-1DA7-479E-A6FF-BA9CC4EC7BDA}"/>
              </a:ext>
            </a:extLst>
          </p:cNvPr>
          <p:cNvSpPr txBox="1"/>
          <p:nvPr/>
        </p:nvSpPr>
        <p:spPr>
          <a:xfrm>
            <a:off x="781050" y="6858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[08]</a:t>
            </a:r>
          </a:p>
        </p:txBody>
      </p:sp>
      <p:pic>
        <p:nvPicPr>
          <p:cNvPr id="3" name="Picture 2">
            <a:extLst>
              <a:ext uri="{FF2B5EF4-FFF2-40B4-BE49-F238E27FC236}">
                <a16:creationId xmlns:a16="http://schemas.microsoft.com/office/drawing/2014/main" id="{F25277F8-5AD5-4F53-8F6F-BD188ACE33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32657"/>
            <a:ext cx="6566704" cy="4925028"/>
          </a:xfrm>
          <a:prstGeom prst="rect">
            <a:avLst/>
          </a:prstGeom>
        </p:spPr>
      </p:pic>
      <p:pic>
        <p:nvPicPr>
          <p:cNvPr id="8" name="Picture 7">
            <a:extLst>
              <a:ext uri="{FF2B5EF4-FFF2-40B4-BE49-F238E27FC236}">
                <a16:creationId xmlns:a16="http://schemas.microsoft.com/office/drawing/2014/main" id="{8EB36BFB-4C8C-480B-A132-CDCF17341999}"/>
              </a:ext>
            </a:extLst>
          </p:cNvPr>
          <p:cNvPicPr>
            <a:picLocks noChangeAspect="1"/>
          </p:cNvPicPr>
          <p:nvPr/>
        </p:nvPicPr>
        <p:blipFill rotWithShape="1">
          <a:blip r:embed="rId4"/>
          <a:srcRect l="5964" r="4919"/>
          <a:stretch/>
        </p:blipFill>
        <p:spPr>
          <a:xfrm>
            <a:off x="10410940" y="991162"/>
            <a:ext cx="1553378" cy="4724400"/>
          </a:xfrm>
          <a:prstGeom prst="rect">
            <a:avLst/>
          </a:prstGeom>
        </p:spPr>
      </p:pic>
    </p:spTree>
    <p:extLst>
      <p:ext uri="{BB962C8B-B14F-4D97-AF65-F5344CB8AC3E}">
        <p14:creationId xmlns:p14="http://schemas.microsoft.com/office/powerpoint/2010/main" val="1724199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raffic Lights, Lights, Hanging Lamp">
            <a:extLst>
              <a:ext uri="{FF2B5EF4-FFF2-40B4-BE49-F238E27FC236}">
                <a16:creationId xmlns:a16="http://schemas.microsoft.com/office/drawing/2014/main" id="{70B82923-EFB0-4024-A281-6C32497B5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7200" y="1003300"/>
            <a:ext cx="2362643" cy="472528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4400" i="1" dirty="0"/>
              <a:t>How </a:t>
            </a:r>
            <a:r>
              <a:rPr lang="de-DE" sz="4400" i="1"/>
              <a:t>the heck could </a:t>
            </a:r>
            <a:r>
              <a:rPr lang="de-DE" sz="4400" i="1" dirty="0"/>
              <a:t>I ever have </a:t>
            </a:r>
          </a:p>
          <a:p>
            <a:pPr marL="0" indent="0">
              <a:buNone/>
            </a:pPr>
            <a:r>
              <a:rPr lang="de-DE" sz="4400" i="1" dirty="0"/>
              <a:t>lived without this awesome new </a:t>
            </a:r>
            <a:br>
              <a:rPr lang="de-DE" sz="4400" i="1" dirty="0"/>
            </a:br>
            <a:r>
              <a:rPr lang="de-DE" sz="4400" i="1" dirty="0"/>
              <a:t>Azure RM template!</a:t>
            </a:r>
          </a:p>
        </p:txBody>
      </p:sp>
      <p:sp>
        <p:nvSpPr>
          <p:cNvPr id="5" name="TextBox 4">
            <a:extLst>
              <a:ext uri="{FF2B5EF4-FFF2-40B4-BE49-F238E27FC236}">
                <a16:creationId xmlns:a16="http://schemas.microsoft.com/office/drawing/2014/main" id="{03971A08-9C63-4480-92D9-BF3C12D61FE9}"/>
              </a:ext>
            </a:extLst>
          </p:cNvPr>
          <p:cNvSpPr txBox="1"/>
          <p:nvPr/>
        </p:nvSpPr>
        <p:spPr>
          <a:xfrm>
            <a:off x="838200" y="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[09]</a:t>
            </a:r>
          </a:p>
        </p:txBody>
      </p:sp>
    </p:spTree>
    <p:extLst>
      <p:ext uri="{BB962C8B-B14F-4D97-AF65-F5344CB8AC3E}">
        <p14:creationId xmlns:p14="http://schemas.microsoft.com/office/powerpoint/2010/main" val="20824693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2000" i="1" dirty="0"/>
              <a:t>How </a:t>
            </a:r>
            <a:r>
              <a:rPr lang="de-DE" sz="2000" i="1"/>
              <a:t>the heck could </a:t>
            </a:r>
            <a:r>
              <a:rPr lang="de-DE" sz="2000" i="1" dirty="0"/>
              <a:t>I ever </a:t>
            </a:r>
            <a:r>
              <a:rPr lang="de-DE" sz="2000" i="1"/>
              <a:t>have lived </a:t>
            </a:r>
            <a:r>
              <a:rPr lang="de-DE" sz="2000" i="1" dirty="0"/>
              <a:t>without this awesome </a:t>
            </a:r>
            <a:r>
              <a:rPr lang="de-DE" sz="2000" i="1"/>
              <a:t>new Azure </a:t>
            </a:r>
            <a:r>
              <a:rPr lang="de-DE" sz="2000" i="1" dirty="0"/>
              <a:t>RM template!</a:t>
            </a:r>
          </a:p>
        </p:txBody>
      </p:sp>
      <p:sp>
        <p:nvSpPr>
          <p:cNvPr id="5" name="TextBox 4">
            <a:extLst>
              <a:ext uri="{FF2B5EF4-FFF2-40B4-BE49-F238E27FC236}">
                <a16:creationId xmlns:a16="http://schemas.microsoft.com/office/drawing/2014/main" id="{03971A08-9C63-4480-92D9-BF3C12D61FE9}"/>
              </a:ext>
            </a:extLst>
          </p:cNvPr>
          <p:cNvSpPr txBox="1"/>
          <p:nvPr/>
        </p:nvSpPr>
        <p:spPr>
          <a:xfrm>
            <a:off x="838200" y="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[09]</a:t>
            </a:r>
          </a:p>
        </p:txBody>
      </p:sp>
      <p:pic>
        <p:nvPicPr>
          <p:cNvPr id="3" name="Picture 2">
            <a:extLst>
              <a:ext uri="{FF2B5EF4-FFF2-40B4-BE49-F238E27FC236}">
                <a16:creationId xmlns:a16="http://schemas.microsoft.com/office/drawing/2014/main" id="{69278F21-D468-427B-BB99-EF5B4FCD3A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78088"/>
            <a:ext cx="6597569" cy="4948177"/>
          </a:xfrm>
          <a:prstGeom prst="rect">
            <a:avLst/>
          </a:prstGeom>
        </p:spPr>
      </p:pic>
      <p:pic>
        <p:nvPicPr>
          <p:cNvPr id="8" name="Picture 7">
            <a:extLst>
              <a:ext uri="{FF2B5EF4-FFF2-40B4-BE49-F238E27FC236}">
                <a16:creationId xmlns:a16="http://schemas.microsoft.com/office/drawing/2014/main" id="{ED5D41A4-3629-4169-97B6-E8EE2927D77F}"/>
              </a:ext>
            </a:extLst>
          </p:cNvPr>
          <p:cNvPicPr>
            <a:picLocks noChangeAspect="1"/>
          </p:cNvPicPr>
          <p:nvPr/>
        </p:nvPicPr>
        <p:blipFill rotWithShape="1">
          <a:blip r:embed="rId4"/>
          <a:srcRect l="5963" r="4287"/>
          <a:stretch/>
        </p:blipFill>
        <p:spPr>
          <a:xfrm>
            <a:off x="10410940" y="991162"/>
            <a:ext cx="1564395" cy="4724400"/>
          </a:xfrm>
          <a:prstGeom prst="rect">
            <a:avLst/>
          </a:prstGeom>
        </p:spPr>
      </p:pic>
    </p:spTree>
    <p:extLst>
      <p:ext uri="{BB962C8B-B14F-4D97-AF65-F5344CB8AC3E}">
        <p14:creationId xmlns:p14="http://schemas.microsoft.com/office/powerpoint/2010/main" val="1070674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raffic Lights, Lights, Hanging Lamp">
            <a:extLst>
              <a:ext uri="{FF2B5EF4-FFF2-40B4-BE49-F238E27FC236}">
                <a16:creationId xmlns:a16="http://schemas.microsoft.com/office/drawing/2014/main" id="{70B82923-EFB0-4024-A281-6C32497B5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7200" y="1003300"/>
            <a:ext cx="2362643" cy="472528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4400" i="1" dirty="0"/>
              <a:t>For Christ‘s sake, you should </a:t>
            </a:r>
            <a:r>
              <a:rPr lang="de-DE" sz="4400" i="1"/>
              <a:t>never </a:t>
            </a:r>
          </a:p>
          <a:p>
            <a:pPr marL="0" indent="0">
              <a:buNone/>
            </a:pPr>
            <a:r>
              <a:rPr lang="de-DE" sz="4400" i="1"/>
              <a:t>delay those </a:t>
            </a:r>
            <a:r>
              <a:rPr lang="de-DE" sz="4400" i="1" dirty="0"/>
              <a:t>security updates. </a:t>
            </a:r>
          </a:p>
        </p:txBody>
      </p:sp>
      <p:sp>
        <p:nvSpPr>
          <p:cNvPr id="5" name="TextBox 4">
            <a:extLst>
              <a:ext uri="{FF2B5EF4-FFF2-40B4-BE49-F238E27FC236}">
                <a16:creationId xmlns:a16="http://schemas.microsoft.com/office/drawing/2014/main" id="{D38A0939-A4F8-4F1B-B1AF-55FBAD689FDD}"/>
              </a:ext>
            </a:extLst>
          </p:cNvPr>
          <p:cNvSpPr txBox="1"/>
          <p:nvPr/>
        </p:nvSpPr>
        <p:spPr>
          <a:xfrm>
            <a:off x="742950" y="3429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[10]</a:t>
            </a:r>
          </a:p>
        </p:txBody>
      </p:sp>
    </p:spTree>
    <p:extLst>
      <p:ext uri="{BB962C8B-B14F-4D97-AF65-F5344CB8AC3E}">
        <p14:creationId xmlns:p14="http://schemas.microsoft.com/office/powerpoint/2010/main" val="38583581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F69FA7-4137-44E6-99FD-0A8865E2A845}"/>
              </a:ext>
            </a:extLst>
          </p:cNvPr>
          <p:cNvSpPr/>
          <p:nvPr/>
        </p:nvSpPr>
        <p:spPr>
          <a:xfrm>
            <a:off x="1331086" y="1063847"/>
            <a:ext cx="775505" cy="416688"/>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2000" i="1" dirty="0"/>
              <a:t>For Christ‘s sake, you should </a:t>
            </a:r>
            <a:r>
              <a:rPr lang="de-DE" sz="2000" i="1"/>
              <a:t>never delay those </a:t>
            </a:r>
            <a:r>
              <a:rPr lang="de-DE" sz="2000" i="1" dirty="0"/>
              <a:t>security updates. </a:t>
            </a:r>
          </a:p>
        </p:txBody>
      </p:sp>
      <p:sp>
        <p:nvSpPr>
          <p:cNvPr id="5" name="TextBox 4">
            <a:extLst>
              <a:ext uri="{FF2B5EF4-FFF2-40B4-BE49-F238E27FC236}">
                <a16:creationId xmlns:a16="http://schemas.microsoft.com/office/drawing/2014/main" id="{D38A0939-A4F8-4F1B-B1AF-55FBAD689FDD}"/>
              </a:ext>
            </a:extLst>
          </p:cNvPr>
          <p:cNvSpPr txBox="1"/>
          <p:nvPr/>
        </p:nvSpPr>
        <p:spPr>
          <a:xfrm>
            <a:off x="742950" y="3429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[10]</a:t>
            </a:r>
          </a:p>
        </p:txBody>
      </p:sp>
      <p:pic>
        <p:nvPicPr>
          <p:cNvPr id="3" name="Picture 2">
            <a:extLst>
              <a:ext uri="{FF2B5EF4-FFF2-40B4-BE49-F238E27FC236}">
                <a16:creationId xmlns:a16="http://schemas.microsoft.com/office/drawing/2014/main" id="{BA722061-9C3D-499B-AAE1-B5C8003AC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84309"/>
            <a:ext cx="6543554" cy="4907666"/>
          </a:xfrm>
          <a:prstGeom prst="rect">
            <a:avLst/>
          </a:prstGeom>
        </p:spPr>
      </p:pic>
      <p:pic>
        <p:nvPicPr>
          <p:cNvPr id="9" name="Picture 8">
            <a:extLst>
              <a:ext uri="{FF2B5EF4-FFF2-40B4-BE49-F238E27FC236}">
                <a16:creationId xmlns:a16="http://schemas.microsoft.com/office/drawing/2014/main" id="{F19134E5-B0A8-4738-B40B-FEC579DF213A}"/>
              </a:ext>
            </a:extLst>
          </p:cNvPr>
          <p:cNvPicPr>
            <a:picLocks noChangeAspect="1"/>
          </p:cNvPicPr>
          <p:nvPr/>
        </p:nvPicPr>
        <p:blipFill rotWithShape="1">
          <a:blip r:embed="rId4"/>
          <a:srcRect l="17048" r="16726"/>
          <a:stretch/>
        </p:blipFill>
        <p:spPr>
          <a:xfrm>
            <a:off x="10399923" y="1004186"/>
            <a:ext cx="1564396" cy="4724400"/>
          </a:xfrm>
          <a:prstGeom prst="rect">
            <a:avLst/>
          </a:prstGeom>
        </p:spPr>
      </p:pic>
    </p:spTree>
    <p:extLst>
      <p:ext uri="{BB962C8B-B14F-4D97-AF65-F5344CB8AC3E}">
        <p14:creationId xmlns:p14="http://schemas.microsoft.com/office/powerpoint/2010/main" val="7816433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raffic Lights, Lights, Hanging Lamp">
            <a:extLst>
              <a:ext uri="{FF2B5EF4-FFF2-40B4-BE49-F238E27FC236}">
                <a16:creationId xmlns:a16="http://schemas.microsoft.com/office/drawing/2014/main" id="{70B82923-EFB0-4024-A281-6C32497B5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7200" y="1003300"/>
            <a:ext cx="2362643" cy="472528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4400" i="1" dirty="0"/>
              <a:t>Sorry for the delay, that gpu driver</a:t>
            </a:r>
          </a:p>
          <a:p>
            <a:pPr marL="0" indent="0">
              <a:buNone/>
            </a:pPr>
            <a:r>
              <a:rPr lang="de-DE" sz="4400" i="1" dirty="0"/>
              <a:t>pissed me off 10 seconds before the presentation. </a:t>
            </a:r>
          </a:p>
        </p:txBody>
      </p:sp>
      <p:sp>
        <p:nvSpPr>
          <p:cNvPr id="5" name="TextBox 4">
            <a:extLst>
              <a:ext uri="{FF2B5EF4-FFF2-40B4-BE49-F238E27FC236}">
                <a16:creationId xmlns:a16="http://schemas.microsoft.com/office/drawing/2014/main" id="{86FEAEDB-C67D-41C6-9E1D-F558C9AA8F54}"/>
              </a:ext>
            </a:extLst>
          </p:cNvPr>
          <p:cNvSpPr txBox="1"/>
          <p:nvPr/>
        </p:nvSpPr>
        <p:spPr>
          <a:xfrm>
            <a:off x="720090" y="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[11]</a:t>
            </a:r>
          </a:p>
        </p:txBody>
      </p:sp>
    </p:spTree>
    <p:extLst>
      <p:ext uri="{BB962C8B-B14F-4D97-AF65-F5344CB8AC3E}">
        <p14:creationId xmlns:p14="http://schemas.microsoft.com/office/powerpoint/2010/main" val="14053845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BE7518-1F1F-40BB-96D1-87A566BC5605}"/>
              </a:ext>
            </a:extLst>
          </p:cNvPr>
          <p:cNvSpPr/>
          <p:nvPr/>
        </p:nvSpPr>
        <p:spPr>
          <a:xfrm>
            <a:off x="4525700" y="1098571"/>
            <a:ext cx="821804" cy="416688"/>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2000" i="1" dirty="0"/>
              <a:t>Sorry for the delay, that </a:t>
            </a:r>
            <a:r>
              <a:rPr lang="de-DE" sz="2000" i="1"/>
              <a:t>gpu driver pissed </a:t>
            </a:r>
            <a:r>
              <a:rPr lang="de-DE" sz="2000" i="1" dirty="0"/>
              <a:t>me off 10 seconds before the presentation. </a:t>
            </a:r>
          </a:p>
        </p:txBody>
      </p:sp>
      <p:sp>
        <p:nvSpPr>
          <p:cNvPr id="5" name="TextBox 4">
            <a:extLst>
              <a:ext uri="{FF2B5EF4-FFF2-40B4-BE49-F238E27FC236}">
                <a16:creationId xmlns:a16="http://schemas.microsoft.com/office/drawing/2014/main" id="{86FEAEDB-C67D-41C6-9E1D-F558C9AA8F54}"/>
              </a:ext>
            </a:extLst>
          </p:cNvPr>
          <p:cNvSpPr txBox="1"/>
          <p:nvPr/>
        </p:nvSpPr>
        <p:spPr>
          <a:xfrm>
            <a:off x="720090" y="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[11]</a:t>
            </a:r>
          </a:p>
        </p:txBody>
      </p:sp>
      <p:pic>
        <p:nvPicPr>
          <p:cNvPr id="3" name="Picture 2">
            <a:extLst>
              <a:ext uri="{FF2B5EF4-FFF2-40B4-BE49-F238E27FC236}">
                <a16:creationId xmlns:a16="http://schemas.microsoft.com/office/drawing/2014/main" id="{0B5D3E93-0A33-4B7D-85BD-8B824735C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691" y="1655179"/>
            <a:ext cx="6366076" cy="4774557"/>
          </a:xfrm>
          <a:prstGeom prst="rect">
            <a:avLst/>
          </a:prstGeom>
        </p:spPr>
      </p:pic>
      <p:pic>
        <p:nvPicPr>
          <p:cNvPr id="9" name="Picture 8">
            <a:extLst>
              <a:ext uri="{FF2B5EF4-FFF2-40B4-BE49-F238E27FC236}">
                <a16:creationId xmlns:a16="http://schemas.microsoft.com/office/drawing/2014/main" id="{6696F0D1-A66E-48CC-9339-E2B02694686B}"/>
              </a:ext>
            </a:extLst>
          </p:cNvPr>
          <p:cNvPicPr>
            <a:picLocks noChangeAspect="1"/>
          </p:cNvPicPr>
          <p:nvPr/>
        </p:nvPicPr>
        <p:blipFill rotWithShape="1">
          <a:blip r:embed="rId4"/>
          <a:srcRect l="17515" r="17192"/>
          <a:stretch/>
        </p:blipFill>
        <p:spPr>
          <a:xfrm>
            <a:off x="10410940" y="1004186"/>
            <a:ext cx="1542361" cy="4724400"/>
          </a:xfrm>
          <a:prstGeom prst="rect">
            <a:avLst/>
          </a:prstGeom>
        </p:spPr>
      </p:pic>
    </p:spTree>
    <p:extLst>
      <p:ext uri="{BB962C8B-B14F-4D97-AF65-F5344CB8AC3E}">
        <p14:creationId xmlns:p14="http://schemas.microsoft.com/office/powerpoint/2010/main" val="25684129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raffic Lights, Lights, Hanging Lamp">
            <a:extLst>
              <a:ext uri="{FF2B5EF4-FFF2-40B4-BE49-F238E27FC236}">
                <a16:creationId xmlns:a16="http://schemas.microsoft.com/office/drawing/2014/main" id="{70B82923-EFB0-4024-A281-6C32497B5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7200" y="1003300"/>
            <a:ext cx="2362643" cy="472528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4400" i="1"/>
              <a:t>Horrible implementation. </a:t>
            </a:r>
          </a:p>
          <a:p>
            <a:pPr marL="0" indent="0">
              <a:buNone/>
            </a:pPr>
            <a:r>
              <a:rPr lang="de-DE" sz="4400" i="1"/>
              <a:t>Without a doubt.</a:t>
            </a:r>
          </a:p>
        </p:txBody>
      </p:sp>
      <p:sp>
        <p:nvSpPr>
          <p:cNvPr id="5" name="TextBox 4">
            <a:extLst>
              <a:ext uri="{FF2B5EF4-FFF2-40B4-BE49-F238E27FC236}">
                <a16:creationId xmlns:a16="http://schemas.microsoft.com/office/drawing/2014/main" id="{5FF0C8BD-6D04-41FA-9739-DED041291A52}"/>
              </a:ext>
            </a:extLst>
          </p:cNvPr>
          <p:cNvSpPr txBox="1"/>
          <p:nvPr/>
        </p:nvSpPr>
        <p:spPr>
          <a:xfrm>
            <a:off x="697230" y="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[12]</a:t>
            </a:r>
          </a:p>
        </p:txBody>
      </p:sp>
    </p:spTree>
    <p:extLst>
      <p:ext uri="{BB962C8B-B14F-4D97-AF65-F5344CB8AC3E}">
        <p14:creationId xmlns:p14="http://schemas.microsoft.com/office/powerpoint/2010/main" val="2679611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0EC8DD-D8DA-4838-BFD0-13DCFE44FC78}"/>
              </a:ext>
            </a:extLst>
          </p:cNvPr>
          <p:cNvSpPr>
            <a:spLocks noGrp="1"/>
          </p:cNvSpPr>
          <p:nvPr>
            <p:ph type="title"/>
          </p:nvPr>
        </p:nvSpPr>
        <p:spPr/>
        <p:txBody>
          <a:bodyPr/>
          <a:lstStyle/>
          <a:p>
            <a:r>
              <a:rPr lang="de-DE"/>
              <a:t>Efcharistoume our sponsors</a:t>
            </a:r>
          </a:p>
        </p:txBody>
      </p:sp>
      <p:pic>
        <p:nvPicPr>
          <p:cNvPr id="14" name="Picture 3">
            <a:extLst>
              <a:ext uri="{FF2B5EF4-FFF2-40B4-BE49-F238E27FC236}">
                <a16:creationId xmlns:a16="http://schemas.microsoft.com/office/drawing/2014/main" id="{92AFA00E-A61D-4BF6-992B-1091CE8971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576" y="2214273"/>
            <a:ext cx="2945707" cy="1171152"/>
          </a:xfrm>
          <a:prstGeom prst="rect">
            <a:avLst/>
          </a:prstGeom>
        </p:spPr>
      </p:pic>
      <p:pic>
        <p:nvPicPr>
          <p:cNvPr id="15" name="Picture 8">
            <a:extLst>
              <a:ext uri="{FF2B5EF4-FFF2-40B4-BE49-F238E27FC236}">
                <a16:creationId xmlns:a16="http://schemas.microsoft.com/office/drawing/2014/main" id="{B96C1244-D0A3-49E9-8332-CDF246AA5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4095" y="3796944"/>
            <a:ext cx="1411105" cy="586334"/>
          </a:xfrm>
          <a:prstGeom prst="rect">
            <a:avLst/>
          </a:prstGeom>
        </p:spPr>
      </p:pic>
      <p:pic>
        <p:nvPicPr>
          <p:cNvPr id="16" name="Picture 10">
            <a:extLst>
              <a:ext uri="{FF2B5EF4-FFF2-40B4-BE49-F238E27FC236}">
                <a16:creationId xmlns:a16="http://schemas.microsoft.com/office/drawing/2014/main" id="{2EF8FB80-B7C0-4B5E-9D41-7C5B003D7F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1610" y="3798387"/>
            <a:ext cx="1713326" cy="580410"/>
          </a:xfrm>
          <a:prstGeom prst="rect">
            <a:avLst/>
          </a:prstGeom>
        </p:spPr>
      </p:pic>
      <p:pic>
        <p:nvPicPr>
          <p:cNvPr id="17" name="Picture 16">
            <a:extLst>
              <a:ext uri="{FF2B5EF4-FFF2-40B4-BE49-F238E27FC236}">
                <a16:creationId xmlns:a16="http://schemas.microsoft.com/office/drawing/2014/main" id="{7292133D-4DC5-4CDC-921A-6EB38E3D3F5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305995" y="1889933"/>
            <a:ext cx="3515363" cy="1692759"/>
          </a:xfrm>
          <a:prstGeom prst="rect">
            <a:avLst/>
          </a:prstGeom>
        </p:spPr>
      </p:pic>
      <p:pic>
        <p:nvPicPr>
          <p:cNvPr id="18" name="Picture 18">
            <a:extLst>
              <a:ext uri="{FF2B5EF4-FFF2-40B4-BE49-F238E27FC236}">
                <a16:creationId xmlns:a16="http://schemas.microsoft.com/office/drawing/2014/main" id="{DCC86553-AF52-40B1-9834-D86B59B4BC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1657" y="3690388"/>
            <a:ext cx="1530612" cy="688409"/>
          </a:xfrm>
          <a:prstGeom prst="rect">
            <a:avLst/>
          </a:prstGeom>
        </p:spPr>
      </p:pic>
      <p:pic>
        <p:nvPicPr>
          <p:cNvPr id="19" name="Picture 20">
            <a:extLst>
              <a:ext uri="{FF2B5EF4-FFF2-40B4-BE49-F238E27FC236}">
                <a16:creationId xmlns:a16="http://schemas.microsoft.com/office/drawing/2014/main" id="{9FCDB56D-A656-49E2-BB86-FF4F9B0493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2041" y="3618331"/>
            <a:ext cx="2867169" cy="892008"/>
          </a:xfrm>
          <a:prstGeom prst="rect">
            <a:avLst/>
          </a:prstGeom>
        </p:spPr>
      </p:pic>
      <p:pic>
        <p:nvPicPr>
          <p:cNvPr id="20" name="Picture 22">
            <a:extLst>
              <a:ext uri="{FF2B5EF4-FFF2-40B4-BE49-F238E27FC236}">
                <a16:creationId xmlns:a16="http://schemas.microsoft.com/office/drawing/2014/main" id="{C3BE7F51-CCDB-40B1-AA65-1DC6B90E06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03088" y="2226365"/>
            <a:ext cx="2781804" cy="1121513"/>
          </a:xfrm>
          <a:prstGeom prst="rect">
            <a:avLst/>
          </a:prstGeom>
        </p:spPr>
      </p:pic>
      <p:pic>
        <p:nvPicPr>
          <p:cNvPr id="21" name="Picture 24">
            <a:extLst>
              <a:ext uri="{FF2B5EF4-FFF2-40B4-BE49-F238E27FC236}">
                <a16:creationId xmlns:a16="http://schemas.microsoft.com/office/drawing/2014/main" id="{3B2F7907-24C2-4717-8C2D-A2D958DA71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37677" y="4646292"/>
            <a:ext cx="1316278" cy="1076955"/>
          </a:xfrm>
          <a:prstGeom prst="rect">
            <a:avLst/>
          </a:prstGeom>
        </p:spPr>
      </p:pic>
    </p:spTree>
    <p:extLst>
      <p:ext uri="{BB962C8B-B14F-4D97-AF65-F5344CB8AC3E}">
        <p14:creationId xmlns:p14="http://schemas.microsoft.com/office/powerpoint/2010/main" val="3664111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1690D8-7C44-434E-A718-A05716BF739B}"/>
              </a:ext>
            </a:extLst>
          </p:cNvPr>
          <p:cNvSpPr>
            <a:spLocks noGrp="1"/>
          </p:cNvSpPr>
          <p:nvPr>
            <p:ph idx="1"/>
          </p:nvPr>
        </p:nvSpPr>
        <p:spPr>
          <a:xfrm>
            <a:off x="838200" y="1003300"/>
            <a:ext cx="10515600" cy="5173663"/>
          </a:xfrm>
        </p:spPr>
        <p:txBody>
          <a:bodyPr>
            <a:normAutofit/>
          </a:bodyPr>
          <a:lstStyle/>
          <a:p>
            <a:pPr marL="0" indent="0">
              <a:buNone/>
            </a:pPr>
            <a:r>
              <a:rPr lang="de-DE" sz="2000" i="1"/>
              <a:t>Horrible implementation. Without a doubt.</a:t>
            </a:r>
          </a:p>
        </p:txBody>
      </p:sp>
      <p:sp>
        <p:nvSpPr>
          <p:cNvPr id="5" name="TextBox 4">
            <a:extLst>
              <a:ext uri="{FF2B5EF4-FFF2-40B4-BE49-F238E27FC236}">
                <a16:creationId xmlns:a16="http://schemas.microsoft.com/office/drawing/2014/main" id="{5FF0C8BD-6D04-41FA-9739-DED041291A52}"/>
              </a:ext>
            </a:extLst>
          </p:cNvPr>
          <p:cNvSpPr txBox="1"/>
          <p:nvPr/>
        </p:nvSpPr>
        <p:spPr>
          <a:xfrm>
            <a:off x="697230" y="0"/>
            <a:ext cx="1465943" cy="553998"/>
          </a:xfrm>
          <a:prstGeom prst="rect">
            <a:avLst/>
          </a:prstGeom>
          <a:noFill/>
        </p:spPr>
        <p:txBody>
          <a:bodyPr wrap="square" rtlCol="0">
            <a:spAutoFit/>
          </a:bodyPr>
          <a:lstStyle/>
          <a:p>
            <a:r>
              <a:rPr lang="de-DE" sz="3000">
                <a:solidFill>
                  <a:srgbClr val="6AA1CD"/>
                </a:solidFill>
                <a:latin typeface="Consolas" panose="020B0609020204030204" pitchFamily="49" charset="0"/>
              </a:rPr>
              <a:t>[12]</a:t>
            </a:r>
          </a:p>
        </p:txBody>
      </p:sp>
      <p:pic>
        <p:nvPicPr>
          <p:cNvPr id="3" name="Picture 2">
            <a:extLst>
              <a:ext uri="{FF2B5EF4-FFF2-40B4-BE49-F238E27FC236}">
                <a16:creationId xmlns:a16="http://schemas.microsoft.com/office/drawing/2014/main" id="{A57C1CA4-5FF1-48D3-9B5D-21FA17AE39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54938"/>
            <a:ext cx="6628436" cy="4971327"/>
          </a:xfrm>
          <a:prstGeom prst="rect">
            <a:avLst/>
          </a:prstGeom>
        </p:spPr>
      </p:pic>
      <p:pic>
        <p:nvPicPr>
          <p:cNvPr id="8" name="Picture 7">
            <a:extLst>
              <a:ext uri="{FF2B5EF4-FFF2-40B4-BE49-F238E27FC236}">
                <a16:creationId xmlns:a16="http://schemas.microsoft.com/office/drawing/2014/main" id="{0CF44624-91C0-4C88-95CD-73F12A2CA95B}"/>
              </a:ext>
            </a:extLst>
          </p:cNvPr>
          <p:cNvPicPr>
            <a:picLocks noChangeAspect="1"/>
          </p:cNvPicPr>
          <p:nvPr/>
        </p:nvPicPr>
        <p:blipFill rotWithShape="1">
          <a:blip r:embed="rId4"/>
          <a:srcRect l="5963" r="4287"/>
          <a:stretch/>
        </p:blipFill>
        <p:spPr>
          <a:xfrm>
            <a:off x="10410940" y="991162"/>
            <a:ext cx="1564395" cy="4724400"/>
          </a:xfrm>
          <a:prstGeom prst="rect">
            <a:avLst/>
          </a:prstGeom>
        </p:spPr>
      </p:pic>
    </p:spTree>
    <p:extLst>
      <p:ext uri="{BB962C8B-B14F-4D97-AF65-F5344CB8AC3E}">
        <p14:creationId xmlns:p14="http://schemas.microsoft.com/office/powerpoint/2010/main" val="2366488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7D1C6-C7BD-4EBC-808D-A4D83D2B5AB2}"/>
              </a:ext>
            </a:extLst>
          </p:cNvPr>
          <p:cNvSpPr>
            <a:spLocks noGrp="1"/>
          </p:cNvSpPr>
          <p:nvPr>
            <p:ph idx="1"/>
          </p:nvPr>
        </p:nvSpPr>
        <p:spPr>
          <a:xfrm>
            <a:off x="1083129" y="1567542"/>
            <a:ext cx="3465261" cy="4931921"/>
          </a:xfrm>
        </p:spPr>
        <p:txBody>
          <a:bodyPr>
            <a:normAutofit lnSpcReduction="10000"/>
          </a:bodyPr>
          <a:lstStyle/>
          <a:p>
            <a:pPr marL="0" indent="0" fontAlgn="t">
              <a:spcBef>
                <a:spcPts val="0"/>
              </a:spcBef>
              <a:buNone/>
            </a:pPr>
            <a:r>
              <a:rPr lang="de-DE" b="1" dirty="0">
                <a:latin typeface="Segoe UI Light" panose="020B0502040204020203" pitchFamily="34" charset="0"/>
              </a:rPr>
              <a:t>Shit</a:t>
            </a:r>
            <a:r>
              <a:rPr lang="de-DE" b="1">
                <a:latin typeface="Segoe UI Light" panose="020B0502040204020203" pitchFamily="34" charset="0"/>
              </a:rPr>
              <a:t>, Shitless, Crap,</a:t>
            </a:r>
            <a:endParaRPr lang="de-DE" b="1" dirty="0">
              <a:latin typeface="Arial" panose="020B0604020202020204" pitchFamily="34" charset="0"/>
            </a:endParaRPr>
          </a:p>
          <a:p>
            <a:pPr marL="0" indent="0" fontAlgn="t">
              <a:spcBef>
                <a:spcPts val="0"/>
              </a:spcBef>
              <a:buNone/>
            </a:pPr>
            <a:r>
              <a:rPr lang="de-DE" b="1" dirty="0">
                <a:latin typeface="Segoe UI Light" panose="020B0502040204020203" pitchFamily="34" charset="0"/>
              </a:rPr>
              <a:t>F*ck</a:t>
            </a:r>
            <a:r>
              <a:rPr lang="de-DE" b="1">
                <a:latin typeface="Segoe UI Light" panose="020B0502040204020203" pitchFamily="34" charset="0"/>
              </a:rPr>
              <a:t>, F*cking,</a:t>
            </a:r>
            <a:endParaRPr lang="de-DE" b="1" dirty="0">
              <a:latin typeface="Arial" panose="020B0604020202020204" pitchFamily="34" charset="0"/>
            </a:endParaRPr>
          </a:p>
          <a:p>
            <a:pPr marL="0" indent="0" fontAlgn="t">
              <a:spcBef>
                <a:spcPts val="0"/>
              </a:spcBef>
              <a:buNone/>
            </a:pPr>
            <a:r>
              <a:rPr lang="de-DE" b="1">
                <a:latin typeface="Segoe UI Light" panose="020B0502040204020203" pitchFamily="34" charset="0"/>
              </a:rPr>
              <a:t>Boll</a:t>
            </a:r>
            <a:r>
              <a:rPr lang="de-DE" b="1" dirty="0">
                <a:latin typeface="Segoe UI Light" panose="020B0502040204020203" pitchFamily="34" charset="0"/>
              </a:rPr>
              <a:t>*cks</a:t>
            </a:r>
            <a:r>
              <a:rPr lang="de-DE" b="1">
                <a:latin typeface="Segoe UI Light" panose="020B0502040204020203" pitchFamily="34" charset="0"/>
              </a:rPr>
              <a:t>, Arse/Ass,</a:t>
            </a:r>
            <a:endParaRPr lang="de-DE" b="1" dirty="0">
              <a:latin typeface="Arial" panose="020B0604020202020204" pitchFamily="34" charset="0"/>
            </a:endParaRPr>
          </a:p>
          <a:p>
            <a:pPr marL="0" indent="0" fontAlgn="t">
              <a:spcBef>
                <a:spcPts val="0"/>
              </a:spcBef>
              <a:buNone/>
            </a:pPr>
            <a:r>
              <a:rPr lang="de-DE" b="1" dirty="0">
                <a:latin typeface="Segoe UI Light" panose="020B0502040204020203" pitchFamily="34" charset="0"/>
              </a:rPr>
              <a:t>Hell</a:t>
            </a:r>
            <a:r>
              <a:rPr lang="de-DE" b="1">
                <a:latin typeface="Segoe UI Light" panose="020B0502040204020203" pitchFamily="34" charset="0"/>
              </a:rPr>
              <a:t>, Christ, Jesus,</a:t>
            </a:r>
            <a:endParaRPr lang="de-DE" b="1" dirty="0">
              <a:latin typeface="Arial" panose="020B0604020202020204" pitchFamily="34" charset="0"/>
            </a:endParaRPr>
          </a:p>
          <a:p>
            <a:pPr marL="0" indent="0" fontAlgn="t">
              <a:spcBef>
                <a:spcPts val="0"/>
              </a:spcBef>
              <a:buNone/>
            </a:pPr>
            <a:r>
              <a:rPr lang="de-DE" b="1" dirty="0">
                <a:latin typeface="Segoe UI Light" panose="020B0502040204020203" pitchFamily="34" charset="0"/>
              </a:rPr>
              <a:t>Balls</a:t>
            </a:r>
            <a:r>
              <a:rPr lang="de-DE" b="1">
                <a:latin typeface="Segoe UI Light" panose="020B0502040204020203" pitchFamily="34" charset="0"/>
              </a:rPr>
              <a:t>, C*</a:t>
            </a:r>
            <a:r>
              <a:rPr lang="de-DE" b="1" dirty="0">
                <a:latin typeface="Segoe UI Light" panose="020B0502040204020203" pitchFamily="34" charset="0"/>
              </a:rPr>
              <a:t>nt</a:t>
            </a:r>
            <a:r>
              <a:rPr lang="de-DE" b="1">
                <a:latin typeface="Segoe UI Light" panose="020B0502040204020203" pitchFamily="34" charset="0"/>
              </a:rPr>
              <a:t>, Cock,</a:t>
            </a:r>
            <a:endParaRPr lang="de-DE" b="1" dirty="0">
              <a:latin typeface="Arial" panose="020B0604020202020204" pitchFamily="34" charset="0"/>
            </a:endParaRPr>
          </a:p>
          <a:p>
            <a:pPr marL="0" indent="0" fontAlgn="t">
              <a:spcBef>
                <a:spcPts val="0"/>
              </a:spcBef>
              <a:buNone/>
            </a:pPr>
            <a:r>
              <a:rPr lang="de-DE" b="1" dirty="0">
                <a:latin typeface="Segoe UI Light" panose="020B0502040204020203" pitchFamily="34" charset="0"/>
              </a:rPr>
              <a:t>Piss, B</a:t>
            </a:r>
            <a:r>
              <a:rPr lang="de-DE" b="1">
                <a:latin typeface="Segoe UI Light" panose="020B0502040204020203" pitchFamily="34" charset="0"/>
              </a:rPr>
              <a:t>*stard</a:t>
            </a:r>
            <a:endParaRPr lang="de-DE" b="1" dirty="0">
              <a:latin typeface="Segoe UI Light" panose="020B0502040204020203" pitchFamily="34" charset="0"/>
            </a:endParaRPr>
          </a:p>
          <a:p>
            <a:pPr marL="0" indent="0" fontAlgn="t">
              <a:lnSpc>
                <a:spcPct val="110000"/>
              </a:lnSpc>
              <a:spcBef>
                <a:spcPts val="0"/>
              </a:spcBef>
              <a:buNone/>
            </a:pPr>
            <a:r>
              <a:rPr lang="de-DE" sz="2400" baseline="30000">
                <a:latin typeface="Segoe UI Light" panose="020B0502040204020203" pitchFamily="34" charset="0"/>
              </a:rPr>
              <a:t> </a:t>
            </a:r>
            <a:br>
              <a:rPr lang="de-DE" sz="2400" baseline="30000">
                <a:latin typeface="Segoe UI Light" panose="020B0502040204020203" pitchFamily="34" charset="0"/>
              </a:rPr>
            </a:br>
            <a:r>
              <a:rPr lang="de-DE" sz="2400" baseline="30000">
                <a:latin typeface="Segoe UI Light" panose="020B0502040204020203" pitchFamily="34" charset="0"/>
              </a:rPr>
              <a:t>*</a:t>
            </a:r>
            <a:r>
              <a:rPr lang="de-DE" sz="2400">
                <a:latin typeface="Segoe UI Light" panose="020B0502040204020203" pitchFamily="34" charset="0"/>
              </a:rPr>
              <a:t>Denise </a:t>
            </a:r>
            <a:r>
              <a:rPr lang="de-DE" sz="2400" dirty="0">
                <a:latin typeface="Segoe UI Light" panose="020B0502040204020203" pitchFamily="34" charset="0"/>
              </a:rPr>
              <a:t>can‘t bear to see these on screen </a:t>
            </a:r>
            <a:endParaRPr lang="de-DE" sz="2400" dirty="0"/>
          </a:p>
        </p:txBody>
      </p:sp>
      <p:sp>
        <p:nvSpPr>
          <p:cNvPr id="4" name="Content Placeholder 2">
            <a:extLst>
              <a:ext uri="{FF2B5EF4-FFF2-40B4-BE49-F238E27FC236}">
                <a16:creationId xmlns:a16="http://schemas.microsoft.com/office/drawing/2014/main" id="{A3646AE6-78D5-43A6-8B81-D8719A29C7AE}"/>
              </a:ext>
            </a:extLst>
          </p:cNvPr>
          <p:cNvSpPr txBox="1">
            <a:spLocks/>
          </p:cNvSpPr>
          <p:nvPr/>
        </p:nvSpPr>
        <p:spPr>
          <a:xfrm>
            <a:off x="5259391" y="1773929"/>
            <a:ext cx="2271196" cy="47255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baseline="0">
                <a:solidFill>
                  <a:srgbClr val="005EAA"/>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baseline="0">
                <a:solidFill>
                  <a:srgbClr val="005EAA"/>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baseline="0">
                <a:solidFill>
                  <a:srgbClr val="005EAA"/>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baseline="0">
                <a:solidFill>
                  <a:srgbClr val="005EAA"/>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baseline="0">
                <a:solidFill>
                  <a:srgbClr val="005EAA"/>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b="1"/>
              <a:t>Sexy,</a:t>
            </a:r>
            <a:endParaRPr lang="de-DE" b="1" dirty="0"/>
          </a:p>
          <a:p>
            <a:pPr marL="0" indent="0">
              <a:buNone/>
            </a:pPr>
            <a:r>
              <a:rPr lang="de-DE" b="1"/>
              <a:t>Feck**</a:t>
            </a:r>
          </a:p>
          <a:p>
            <a:pPr marL="0" indent="0">
              <a:buNone/>
            </a:pPr>
            <a:endParaRPr lang="de-DE" dirty="0"/>
          </a:p>
          <a:p>
            <a:pPr marL="0" indent="0">
              <a:buNone/>
            </a:pPr>
            <a:endParaRPr lang="de-DE" dirty="0"/>
          </a:p>
          <a:p>
            <a:pPr marL="0" indent="0">
              <a:buNone/>
            </a:pPr>
            <a:endParaRPr lang="de-DE" sz="2400" baseline="30000">
              <a:latin typeface="Segoe UI Light" panose="020B0502040204020203" pitchFamily="34" charset="0"/>
            </a:endParaRPr>
          </a:p>
          <a:p>
            <a:pPr marL="0" indent="0">
              <a:buNone/>
            </a:pPr>
            <a:r>
              <a:rPr lang="de-DE" sz="2400" baseline="30000">
                <a:latin typeface="Segoe UI Light" panose="020B0502040204020203" pitchFamily="34" charset="0"/>
              </a:rPr>
              <a:t>**</a:t>
            </a:r>
            <a:r>
              <a:rPr lang="de-DE" sz="2400">
                <a:latin typeface="Segoe UI Light" panose="020B0502040204020203" pitchFamily="34" charset="0"/>
              </a:rPr>
              <a:t>only </a:t>
            </a:r>
            <a:r>
              <a:rPr lang="de-DE" sz="2400" dirty="0">
                <a:latin typeface="Segoe UI Light" panose="020B0502040204020203" pitchFamily="34" charset="0"/>
              </a:rPr>
              <a:t>ok in Ireland ;)</a:t>
            </a:r>
            <a:endParaRPr lang="de-DE" sz="2400" dirty="0"/>
          </a:p>
        </p:txBody>
      </p:sp>
      <p:sp>
        <p:nvSpPr>
          <p:cNvPr id="8" name="Oval 7">
            <a:extLst>
              <a:ext uri="{FF2B5EF4-FFF2-40B4-BE49-F238E27FC236}">
                <a16:creationId xmlns:a16="http://schemas.microsoft.com/office/drawing/2014/main" id="{B6E98A00-AFF6-4511-95BE-BB3A346558E4}"/>
              </a:ext>
            </a:extLst>
          </p:cNvPr>
          <p:cNvSpPr/>
          <p:nvPr/>
        </p:nvSpPr>
        <p:spPr>
          <a:xfrm>
            <a:off x="1559847" y="337893"/>
            <a:ext cx="1187461" cy="1187461"/>
          </a:xfrm>
          <a:prstGeom prst="ellipse">
            <a:avLst/>
          </a:prstGeom>
          <a:solidFill>
            <a:srgbClr val="D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Oval 8">
            <a:extLst>
              <a:ext uri="{FF2B5EF4-FFF2-40B4-BE49-F238E27FC236}">
                <a16:creationId xmlns:a16="http://schemas.microsoft.com/office/drawing/2014/main" id="{DC42A6D5-912F-4D49-835B-6EE3730BD880}"/>
              </a:ext>
            </a:extLst>
          </p:cNvPr>
          <p:cNvSpPr/>
          <p:nvPr/>
        </p:nvSpPr>
        <p:spPr>
          <a:xfrm>
            <a:off x="5207528" y="380081"/>
            <a:ext cx="1187461" cy="118746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Oval 9">
            <a:extLst>
              <a:ext uri="{FF2B5EF4-FFF2-40B4-BE49-F238E27FC236}">
                <a16:creationId xmlns:a16="http://schemas.microsoft.com/office/drawing/2014/main" id="{A68382CD-3532-4A54-9FE2-0BF356875B9D}"/>
              </a:ext>
            </a:extLst>
          </p:cNvPr>
          <p:cNvSpPr/>
          <p:nvPr/>
        </p:nvSpPr>
        <p:spPr>
          <a:xfrm>
            <a:off x="8529760" y="380081"/>
            <a:ext cx="1187461" cy="1187461"/>
          </a:xfrm>
          <a:prstGeom prst="ellipse">
            <a:avLst/>
          </a:prstGeom>
          <a:solidFill>
            <a:srgbClr val="00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Content Placeholder 2">
            <a:extLst>
              <a:ext uri="{FF2B5EF4-FFF2-40B4-BE49-F238E27FC236}">
                <a16:creationId xmlns:a16="http://schemas.microsoft.com/office/drawing/2014/main" id="{54B607A8-C68C-47AC-A4DF-5FE8619B6606}"/>
              </a:ext>
            </a:extLst>
          </p:cNvPr>
          <p:cNvSpPr txBox="1">
            <a:spLocks/>
          </p:cNvSpPr>
          <p:nvPr/>
        </p:nvSpPr>
        <p:spPr>
          <a:xfrm>
            <a:off x="7836649" y="1773929"/>
            <a:ext cx="4199979" cy="4725534"/>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baseline="0">
                <a:solidFill>
                  <a:srgbClr val="005EAA"/>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baseline="0">
                <a:solidFill>
                  <a:srgbClr val="005EAA"/>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baseline="0">
                <a:solidFill>
                  <a:srgbClr val="005EAA"/>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baseline="0">
                <a:solidFill>
                  <a:srgbClr val="005EAA"/>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baseline="0">
                <a:solidFill>
                  <a:srgbClr val="005EAA"/>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b="1"/>
              <a:t>Stupidest, Kidding,</a:t>
            </a:r>
            <a:endParaRPr lang="de-DE" b="1" dirty="0"/>
          </a:p>
          <a:p>
            <a:pPr marL="0" indent="0">
              <a:buNone/>
            </a:pPr>
            <a:r>
              <a:rPr lang="de-DE" b="1"/>
              <a:t>Freaking, Heck,</a:t>
            </a:r>
            <a:br>
              <a:rPr lang="de-DE" b="1"/>
            </a:br>
            <a:r>
              <a:rPr lang="de-DE" b="1"/>
              <a:t>Hate </a:t>
            </a:r>
            <a:r>
              <a:rPr lang="de-DE"/>
              <a:t>(</a:t>
            </a:r>
            <a:r>
              <a:rPr lang="de-DE" dirty="0"/>
              <a:t>better to say </a:t>
            </a:r>
            <a:r>
              <a:rPr lang="de-DE"/>
              <a:t>dislike),</a:t>
            </a:r>
          </a:p>
          <a:p>
            <a:pPr marL="0" indent="0">
              <a:buNone/>
            </a:pPr>
            <a:r>
              <a:rPr lang="de-DE" b="1"/>
              <a:t>Guts </a:t>
            </a:r>
            <a:endParaRPr lang="de-DE" b="1" dirty="0"/>
          </a:p>
          <a:p>
            <a:pPr marL="0" indent="0">
              <a:buNone/>
            </a:pPr>
            <a:endParaRPr lang="de-DE" dirty="0"/>
          </a:p>
        </p:txBody>
      </p:sp>
      <p:pic>
        <p:nvPicPr>
          <p:cNvPr id="13" name="Picture 12">
            <a:extLst>
              <a:ext uri="{FF2B5EF4-FFF2-40B4-BE49-F238E27FC236}">
                <a16:creationId xmlns:a16="http://schemas.microsoft.com/office/drawing/2014/main" id="{62A29657-6EDA-417F-818C-FAFC2E652B57}"/>
              </a:ext>
            </a:extLst>
          </p:cNvPr>
          <p:cNvPicPr>
            <a:picLocks noChangeAspect="1"/>
          </p:cNvPicPr>
          <p:nvPr/>
        </p:nvPicPr>
        <p:blipFill>
          <a:blip r:embed="rId3"/>
          <a:stretch>
            <a:fillRect/>
          </a:stretch>
        </p:blipFill>
        <p:spPr>
          <a:xfrm>
            <a:off x="8529760" y="5599579"/>
            <a:ext cx="1464029" cy="1160379"/>
          </a:xfrm>
          <a:prstGeom prst="rect">
            <a:avLst/>
          </a:prstGeom>
        </p:spPr>
      </p:pic>
      <p:pic>
        <p:nvPicPr>
          <p:cNvPr id="14" name="Picture 2" descr="https://upload.wikimedia.org/wikipedia/commons/thumb/3/33/Parental_Advisory_label.svg/500px-Parental_Advisory_label.svg.png">
            <a:extLst>
              <a:ext uri="{FF2B5EF4-FFF2-40B4-BE49-F238E27FC236}">
                <a16:creationId xmlns:a16="http://schemas.microsoft.com/office/drawing/2014/main" id="{24B27125-66BC-4BC1-817B-956C1E48A8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2213" y="5599579"/>
            <a:ext cx="1842024" cy="1171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313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F0F61-5787-4BAB-ABCA-22724DC5421A}"/>
              </a:ext>
            </a:extLst>
          </p:cNvPr>
          <p:cNvSpPr>
            <a:spLocks noGrp="1"/>
          </p:cNvSpPr>
          <p:nvPr>
            <p:ph type="title"/>
          </p:nvPr>
        </p:nvSpPr>
        <p:spPr/>
        <p:txBody>
          <a:bodyPr/>
          <a:lstStyle/>
          <a:p>
            <a:r>
              <a:rPr lang="de-DE"/>
              <a:t>Resumee, Chapter 3</a:t>
            </a:r>
          </a:p>
        </p:txBody>
      </p:sp>
      <p:sp>
        <p:nvSpPr>
          <p:cNvPr id="3" name="Content Placeholder 2">
            <a:extLst>
              <a:ext uri="{FF2B5EF4-FFF2-40B4-BE49-F238E27FC236}">
                <a16:creationId xmlns:a16="http://schemas.microsoft.com/office/drawing/2014/main" id="{084D94B6-39C3-486C-ACB9-DD8EE4AEF218}"/>
              </a:ext>
            </a:extLst>
          </p:cNvPr>
          <p:cNvSpPr>
            <a:spLocks noGrp="1"/>
          </p:cNvSpPr>
          <p:nvPr>
            <p:ph idx="1"/>
          </p:nvPr>
        </p:nvSpPr>
        <p:spPr/>
        <p:txBody>
          <a:bodyPr/>
          <a:lstStyle/>
          <a:p>
            <a:r>
              <a:rPr lang="en-US"/>
              <a:t>Check your luggage.</a:t>
            </a:r>
          </a:p>
          <a:p>
            <a:r>
              <a:rPr lang="de-DE"/>
              <a:t>https://en.wikipedia.org/wiki/Seven_dirty_words</a:t>
            </a:r>
          </a:p>
          <a:p>
            <a:pPr marL="0" indent="0">
              <a:buNone/>
            </a:pPr>
            <a:endParaRPr lang="en-US" dirty="0"/>
          </a:p>
        </p:txBody>
      </p:sp>
      <p:pic>
        <p:nvPicPr>
          <p:cNvPr id="5" name="Grafik 4">
            <a:extLst>
              <a:ext uri="{FF2B5EF4-FFF2-40B4-BE49-F238E27FC236}">
                <a16:creationId xmlns:a16="http://schemas.microsoft.com/office/drawing/2014/main" id="{41D037E2-028A-4C75-8C6E-EFA27178C2EB}"/>
              </a:ext>
            </a:extLst>
          </p:cNvPr>
          <p:cNvPicPr>
            <a:picLocks noChangeAspect="1"/>
          </p:cNvPicPr>
          <p:nvPr/>
        </p:nvPicPr>
        <p:blipFill>
          <a:blip r:embed="rId3"/>
          <a:stretch>
            <a:fillRect/>
          </a:stretch>
        </p:blipFill>
        <p:spPr>
          <a:xfrm>
            <a:off x="838200" y="1237297"/>
            <a:ext cx="10372725" cy="4772025"/>
          </a:xfrm>
          <a:prstGeom prst="rect">
            <a:avLst/>
          </a:prstGeom>
        </p:spPr>
      </p:pic>
    </p:spTree>
    <p:extLst>
      <p:ext uri="{BB962C8B-B14F-4D97-AF65-F5344CB8AC3E}">
        <p14:creationId xmlns:p14="http://schemas.microsoft.com/office/powerpoint/2010/main" val="2668921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6BE45465-2008-4B97-8318-AC1FE87226F4}"/>
              </a:ext>
            </a:extLst>
          </p:cNvPr>
          <p:cNvSpPr>
            <a:spLocks noGrp="1"/>
          </p:cNvSpPr>
          <p:nvPr>
            <p:ph type="subTitle" idx="1"/>
          </p:nvPr>
        </p:nvSpPr>
        <p:spPr>
          <a:xfrm>
            <a:off x="1524000" y="3602038"/>
            <a:ext cx="9144000" cy="2138362"/>
          </a:xfrm>
        </p:spPr>
        <p:txBody>
          <a:bodyPr>
            <a:normAutofit/>
          </a:bodyPr>
          <a:lstStyle/>
          <a:p>
            <a:r>
              <a:rPr lang="en-US" sz="3200"/>
              <a:t> "One </a:t>
            </a:r>
            <a:r>
              <a:rPr lang="en-US" sz="3200" b="1"/>
              <a:t>cannot</a:t>
            </a:r>
            <a:r>
              <a:rPr lang="en-US" sz="3200"/>
              <a:t> </a:t>
            </a:r>
            <a:r>
              <a:rPr lang="en-US" sz="3200" b="1"/>
              <a:t>not</a:t>
            </a:r>
            <a:r>
              <a:rPr lang="en-US" sz="3200"/>
              <a:t> communicate."</a:t>
            </a:r>
          </a:p>
          <a:p>
            <a:r>
              <a:rPr lang="en-US" sz="2600"/>
              <a:t>Paul Watzlawick</a:t>
            </a:r>
          </a:p>
        </p:txBody>
      </p:sp>
      <p:pic>
        <p:nvPicPr>
          <p:cNvPr id="4" name="Picture 3">
            <a:extLst>
              <a:ext uri="{FF2B5EF4-FFF2-40B4-BE49-F238E27FC236}">
                <a16:creationId xmlns:a16="http://schemas.microsoft.com/office/drawing/2014/main" id="{61672BA7-76F5-48CF-955E-6839187E3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4964" y="1447800"/>
            <a:ext cx="3235071" cy="1698493"/>
          </a:xfrm>
          <a:prstGeom prst="rect">
            <a:avLst/>
          </a:prstGeom>
        </p:spPr>
      </p:pic>
    </p:spTree>
    <p:extLst>
      <p:ext uri="{BB962C8B-B14F-4D97-AF65-F5344CB8AC3E}">
        <p14:creationId xmlns:p14="http://schemas.microsoft.com/office/powerpoint/2010/main" val="2081284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4294967295"/>
          </p:nvPr>
        </p:nvSpPr>
        <p:spPr>
          <a:xfrm>
            <a:off x="1589" y="0"/>
            <a:ext cx="6450011" cy="6858000"/>
          </a:xfrm>
          <a:solidFill>
            <a:srgbClr val="005EAA"/>
          </a:solidFill>
        </p:spPr>
        <p:txBody>
          <a:bodyPr>
            <a:normAutofit fontScale="92500" lnSpcReduction="10000"/>
          </a:bodyPr>
          <a:lstStyle/>
          <a:p>
            <a:pPr marL="0" indent="0" algn="ctr">
              <a:lnSpc>
                <a:spcPct val="120000"/>
              </a:lnSpc>
              <a:spcBef>
                <a:spcPts val="0"/>
              </a:spcBef>
              <a:buNone/>
            </a:pPr>
            <a:endParaRPr lang="en-US" sz="20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endParaRPr>
          </a:p>
          <a:p>
            <a:pPr marL="0" indent="0" algn="ctr">
              <a:lnSpc>
                <a:spcPct val="120000"/>
              </a:lnSpc>
              <a:spcBef>
                <a:spcPts val="0"/>
              </a:spcBef>
              <a:buNone/>
            </a:pPr>
            <a:endParaRPr lang="en-US" sz="20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endParaRPr>
          </a:p>
          <a:p>
            <a:pPr marL="0" indent="0" algn="ctr">
              <a:lnSpc>
                <a:spcPct val="120000"/>
              </a:lnSpc>
              <a:spcBef>
                <a:spcPts val="0"/>
              </a:spcBef>
              <a:buNone/>
            </a:pPr>
            <a:endParaRPr lang="en-US" sz="20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endParaRPr>
          </a:p>
          <a:p>
            <a:pPr marL="0" indent="0" algn="ctr">
              <a:lnSpc>
                <a:spcPct val="120000"/>
              </a:lnSpc>
              <a:spcBef>
                <a:spcPts val="0"/>
              </a:spcBef>
              <a:buNone/>
            </a:pPr>
            <a:endParaRPr lang="en-US" sz="20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endParaRPr>
          </a:p>
          <a:p>
            <a:pPr marL="0" indent="0" algn="ctr">
              <a:lnSpc>
                <a:spcPct val="120000"/>
              </a:lnSpc>
              <a:spcBef>
                <a:spcPts val="0"/>
              </a:spcBef>
              <a:buNone/>
            </a:pPr>
            <a:endParaRPr lang="en-US" sz="35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endParaRPr>
          </a:p>
          <a:p>
            <a:pPr marL="0" indent="0" algn="ctr">
              <a:lnSpc>
                <a:spcPct val="120000"/>
              </a:lnSpc>
              <a:spcBef>
                <a:spcPts val="0"/>
              </a:spcBef>
              <a:buNone/>
            </a:pPr>
            <a:endParaRPr lang="en-US" sz="24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endParaRPr>
          </a:p>
          <a:p>
            <a:pPr marL="0" indent="0" algn="ctr">
              <a:lnSpc>
                <a:spcPct val="120000"/>
              </a:lnSpc>
              <a:spcBef>
                <a:spcPts val="0"/>
              </a:spcBef>
              <a:buNone/>
            </a:pPr>
            <a:r>
              <a:rPr lang="en-US" sz="62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rPr>
              <a:t>KEEP </a:t>
            </a:r>
          </a:p>
          <a:p>
            <a:pPr marL="0" indent="0" algn="ctr">
              <a:lnSpc>
                <a:spcPct val="120000"/>
              </a:lnSpc>
              <a:spcBef>
                <a:spcPts val="0"/>
              </a:spcBef>
              <a:buNone/>
            </a:pPr>
            <a:r>
              <a:rPr lang="en-US" sz="62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rPr>
              <a:t>CALM</a:t>
            </a:r>
          </a:p>
          <a:p>
            <a:pPr marL="0" indent="0" algn="ctr">
              <a:lnSpc>
                <a:spcPct val="120000"/>
              </a:lnSpc>
              <a:spcBef>
                <a:spcPts val="0"/>
              </a:spcBef>
              <a:buNone/>
            </a:pPr>
            <a:r>
              <a:rPr lang="en-US" sz="30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rPr>
              <a:t>AND  </a:t>
            </a:r>
          </a:p>
          <a:p>
            <a:pPr marL="0" indent="0" algn="ctr">
              <a:lnSpc>
                <a:spcPct val="120000"/>
              </a:lnSpc>
              <a:spcBef>
                <a:spcPts val="0"/>
              </a:spcBef>
              <a:buNone/>
            </a:pPr>
            <a:r>
              <a:rPr lang="en-US" sz="62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rPr>
              <a:t>ENJOY</a:t>
            </a:r>
          </a:p>
          <a:p>
            <a:pPr marL="0" indent="0" algn="ctr">
              <a:lnSpc>
                <a:spcPct val="120000"/>
              </a:lnSpc>
              <a:spcBef>
                <a:spcPts val="0"/>
              </a:spcBef>
              <a:buNone/>
            </a:pPr>
            <a:r>
              <a:rPr lang="en-US" sz="6200" spc="220">
                <a:solidFill>
                  <a:schemeClr val="bg1"/>
                </a:solidFill>
                <a:latin typeface="Corbel" panose="020B0503020204020204" pitchFamily="34" charset="0"/>
                <a:ea typeface="Arial Unicode MS" panose="020B0604020202020204" pitchFamily="34" charset="-128"/>
                <a:cs typeface="Arial Unicode MS" panose="020B0604020202020204" pitchFamily="34" charset="-128"/>
              </a:rPr>
              <a:t>#MCTSUMMIT</a:t>
            </a:r>
          </a:p>
        </p:txBody>
      </p:sp>
      <p:pic>
        <p:nvPicPr>
          <p:cNvPr id="3077" name="Picture 5" descr="C:\Users\ba\Downloads\yiog5bMp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0316" y="145140"/>
            <a:ext cx="2233061" cy="223306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0582800" y="7090620"/>
            <a:ext cx="1476686" cy="369332"/>
          </a:xfrm>
          <a:prstGeom prst="rect">
            <a:avLst/>
          </a:prstGeom>
        </p:spPr>
        <p:txBody>
          <a:bodyPr wrap="none">
            <a:spAutoFit/>
          </a:bodyPr>
          <a:lstStyle/>
          <a:p>
            <a:r>
              <a:rPr lang="de-DE"/>
              <a:t>Corbel 57, 28</a:t>
            </a:r>
          </a:p>
        </p:txBody>
      </p:sp>
      <p:pic>
        <p:nvPicPr>
          <p:cNvPr id="5" name="Grafik 4">
            <a:extLst>
              <a:ext uri="{FF2B5EF4-FFF2-40B4-BE49-F238E27FC236}">
                <a16:creationId xmlns:a16="http://schemas.microsoft.com/office/drawing/2014/main" id="{D9A88207-BF22-463D-8DAF-C4A45AA7AB12}"/>
              </a:ext>
            </a:extLst>
          </p:cNvPr>
          <p:cNvPicPr>
            <a:picLocks noChangeAspect="1"/>
          </p:cNvPicPr>
          <p:nvPr/>
        </p:nvPicPr>
        <p:blipFill rotWithShape="1">
          <a:blip r:embed="rId4"/>
          <a:srcRect t="2817" b="2064"/>
          <a:stretch/>
        </p:blipFill>
        <p:spPr>
          <a:xfrm>
            <a:off x="6451600" y="0"/>
            <a:ext cx="5740400" cy="6858000"/>
          </a:xfrm>
          <a:prstGeom prst="rect">
            <a:avLst/>
          </a:prstGeom>
        </p:spPr>
      </p:pic>
    </p:spTree>
    <p:extLst>
      <p:ext uri="{BB962C8B-B14F-4D97-AF65-F5344CB8AC3E}">
        <p14:creationId xmlns:p14="http://schemas.microsoft.com/office/powerpoint/2010/main" val="254644664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9A6C9C4-4DAD-4C7D-962A-04504999E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7359" y="199224"/>
            <a:ext cx="2906601" cy="1539368"/>
          </a:xfrm>
          <a:prstGeom prst="rect">
            <a:avLst/>
          </a:prstGeom>
        </p:spPr>
      </p:pic>
      <p:sp>
        <p:nvSpPr>
          <p:cNvPr id="5" name="TextBox 4">
            <a:extLst>
              <a:ext uri="{FF2B5EF4-FFF2-40B4-BE49-F238E27FC236}">
                <a16:creationId xmlns:a16="http://schemas.microsoft.com/office/drawing/2014/main" id="{03925D62-A1D3-4488-8F42-259485D45500}"/>
              </a:ext>
            </a:extLst>
          </p:cNvPr>
          <p:cNvSpPr txBox="1"/>
          <p:nvPr/>
        </p:nvSpPr>
        <p:spPr>
          <a:xfrm>
            <a:off x="647620" y="1662382"/>
            <a:ext cx="10626077" cy="769441"/>
          </a:xfrm>
          <a:prstGeom prst="rect">
            <a:avLst/>
          </a:prstGeom>
          <a:noFill/>
        </p:spPr>
        <p:txBody>
          <a:bodyPr wrap="square" rtlCol="0">
            <a:spAutoFit/>
          </a:bodyPr>
          <a:lstStyle/>
          <a:p>
            <a:pPr algn="ctr"/>
            <a:r>
              <a:rPr lang="en-US" sz="4400" b="1" dirty="0" err="1">
                <a:solidFill>
                  <a:srgbClr val="005DAA"/>
                </a:solidFill>
              </a:rPr>
              <a:t>Efcharistoume</a:t>
            </a:r>
            <a:r>
              <a:rPr lang="en-US" sz="4400" b="1" dirty="0">
                <a:solidFill>
                  <a:srgbClr val="005DAA"/>
                </a:solidFill>
              </a:rPr>
              <a:t> our sponsors</a:t>
            </a:r>
            <a:endParaRPr lang="en-GB" sz="4400" b="1" dirty="0">
              <a:solidFill>
                <a:srgbClr val="005DAA"/>
              </a:solidFill>
            </a:endParaRPr>
          </a:p>
        </p:txBody>
      </p:sp>
      <p:pic>
        <p:nvPicPr>
          <p:cNvPr id="6" name="Picture 3">
            <a:extLst>
              <a:ext uri="{FF2B5EF4-FFF2-40B4-BE49-F238E27FC236}">
                <a16:creationId xmlns:a16="http://schemas.microsoft.com/office/drawing/2014/main" id="{A21F510F-6A1B-48EC-A093-9596E0447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20" y="2660118"/>
            <a:ext cx="3375961" cy="1342212"/>
          </a:xfrm>
          <a:prstGeom prst="rect">
            <a:avLst/>
          </a:prstGeom>
        </p:spPr>
      </p:pic>
      <p:pic>
        <p:nvPicPr>
          <p:cNvPr id="7" name="Picture 8">
            <a:extLst>
              <a:ext uri="{FF2B5EF4-FFF2-40B4-BE49-F238E27FC236}">
                <a16:creationId xmlns:a16="http://schemas.microsoft.com/office/drawing/2014/main" id="{33A06320-9770-4EDA-9DA7-C6909D7C52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9774" y="4527843"/>
            <a:ext cx="1617214" cy="671975"/>
          </a:xfrm>
          <a:prstGeom prst="rect">
            <a:avLst/>
          </a:prstGeom>
        </p:spPr>
      </p:pic>
      <p:pic>
        <p:nvPicPr>
          <p:cNvPr id="8" name="Picture 10">
            <a:extLst>
              <a:ext uri="{FF2B5EF4-FFF2-40B4-BE49-F238E27FC236}">
                <a16:creationId xmlns:a16="http://schemas.microsoft.com/office/drawing/2014/main" id="{F5008261-7075-41F5-B73F-36A8F8E84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3316" y="4517242"/>
            <a:ext cx="1963576" cy="665185"/>
          </a:xfrm>
          <a:prstGeom prst="rect">
            <a:avLst/>
          </a:prstGeom>
        </p:spPr>
      </p:pic>
      <p:pic>
        <p:nvPicPr>
          <p:cNvPr id="9" name="Picture 16">
            <a:extLst>
              <a:ext uri="{FF2B5EF4-FFF2-40B4-BE49-F238E27FC236}">
                <a16:creationId xmlns:a16="http://schemas.microsoft.com/office/drawing/2014/main" id="{6D769A46-3BDB-4D2C-B246-69E4ECDCD13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4264981" y="2532740"/>
            <a:ext cx="4028824" cy="1940007"/>
          </a:xfrm>
          <a:prstGeom prst="rect">
            <a:avLst/>
          </a:prstGeom>
        </p:spPr>
      </p:pic>
      <p:pic>
        <p:nvPicPr>
          <p:cNvPr id="10" name="Picture 18">
            <a:extLst>
              <a:ext uri="{FF2B5EF4-FFF2-40B4-BE49-F238E27FC236}">
                <a16:creationId xmlns:a16="http://schemas.microsoft.com/office/drawing/2014/main" id="{7B532A3D-45D0-475C-BA1B-818F4E08B3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44665" y="4410859"/>
            <a:ext cx="1754176" cy="788959"/>
          </a:xfrm>
          <a:prstGeom prst="rect">
            <a:avLst/>
          </a:prstGeom>
        </p:spPr>
      </p:pic>
      <p:pic>
        <p:nvPicPr>
          <p:cNvPr id="11" name="Picture 20">
            <a:extLst>
              <a:ext uri="{FF2B5EF4-FFF2-40B4-BE49-F238E27FC236}">
                <a16:creationId xmlns:a16="http://schemas.microsoft.com/office/drawing/2014/main" id="{05E3F92C-B9E8-4AF0-9239-A3780064C3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586" y="4600125"/>
            <a:ext cx="3285952" cy="1022296"/>
          </a:xfrm>
          <a:prstGeom prst="rect">
            <a:avLst/>
          </a:prstGeom>
        </p:spPr>
      </p:pic>
      <p:pic>
        <p:nvPicPr>
          <p:cNvPr id="12" name="Picture 22">
            <a:extLst>
              <a:ext uri="{FF2B5EF4-FFF2-40B4-BE49-F238E27FC236}">
                <a16:creationId xmlns:a16="http://schemas.microsoft.com/office/drawing/2014/main" id="{6851FC62-9B88-4A12-9302-063198E67C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93805" y="2748755"/>
            <a:ext cx="3188118" cy="1285323"/>
          </a:xfrm>
          <a:prstGeom prst="rect">
            <a:avLst/>
          </a:prstGeom>
        </p:spPr>
      </p:pic>
      <p:pic>
        <p:nvPicPr>
          <p:cNvPr id="13" name="Picture 24">
            <a:extLst>
              <a:ext uri="{FF2B5EF4-FFF2-40B4-BE49-F238E27FC236}">
                <a16:creationId xmlns:a16="http://schemas.microsoft.com/office/drawing/2014/main" id="{9E723FFD-1B8C-4BA9-BAAC-3D9571DA721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67485" y="5465242"/>
            <a:ext cx="1508536" cy="1234257"/>
          </a:xfrm>
          <a:prstGeom prst="rect">
            <a:avLst/>
          </a:prstGeom>
        </p:spPr>
      </p:pic>
    </p:spTree>
    <p:extLst>
      <p:ext uri="{BB962C8B-B14F-4D97-AF65-F5344CB8AC3E}">
        <p14:creationId xmlns:p14="http://schemas.microsoft.com/office/powerpoint/2010/main" val="19557054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56F07-DBA6-49EF-8E4C-7ECA62D1C2AC}"/>
              </a:ext>
            </a:extLst>
          </p:cNvPr>
          <p:cNvSpPr>
            <a:spLocks noGrp="1"/>
          </p:cNvSpPr>
          <p:nvPr>
            <p:ph type="title"/>
          </p:nvPr>
        </p:nvSpPr>
        <p:spPr/>
        <p:txBody>
          <a:bodyPr/>
          <a:lstStyle/>
          <a:p>
            <a:r>
              <a:rPr lang="de-DE"/>
              <a:t>Ressources</a:t>
            </a:r>
          </a:p>
        </p:txBody>
      </p:sp>
      <p:sp>
        <p:nvSpPr>
          <p:cNvPr id="3" name="Content Placeholder 2">
            <a:extLst>
              <a:ext uri="{FF2B5EF4-FFF2-40B4-BE49-F238E27FC236}">
                <a16:creationId xmlns:a16="http://schemas.microsoft.com/office/drawing/2014/main" id="{010C4273-1B2E-443B-A9E8-CBD7A3279F00}"/>
              </a:ext>
            </a:extLst>
          </p:cNvPr>
          <p:cNvSpPr>
            <a:spLocks noGrp="1"/>
          </p:cNvSpPr>
          <p:nvPr>
            <p:ph idx="1"/>
          </p:nvPr>
        </p:nvSpPr>
        <p:spPr/>
        <p:txBody>
          <a:bodyPr>
            <a:normAutofit fontScale="92500" lnSpcReduction="20000"/>
          </a:bodyPr>
          <a:lstStyle/>
          <a:p>
            <a:r>
              <a:rPr lang="de-DE"/>
              <a:t>Official recording from MCT Summit 2017:</a:t>
            </a:r>
            <a:br>
              <a:rPr lang="de-DE"/>
            </a:br>
            <a:r>
              <a:rPr lang="de-DE" sz="2400">
                <a:hlinkClick r:id="rId3"/>
              </a:rPr>
              <a:t>youtube.com/watch?v=KtnBKVfrE9w</a:t>
            </a:r>
            <a:endParaRPr lang="de-DE" sz="2400"/>
          </a:p>
          <a:p>
            <a:r>
              <a:rPr lang="de-DE"/>
              <a:t>All files</a:t>
            </a:r>
            <a:br>
              <a:rPr lang="de-DE"/>
            </a:br>
            <a:r>
              <a:rPr lang="de-DE" sz="2400">
                <a:hlinkClick r:id="rId4"/>
              </a:rPr>
              <a:t>thorsten-butz.de/mctsummit2017</a:t>
            </a:r>
            <a:endParaRPr lang="de-DE" sz="2400"/>
          </a:p>
          <a:p>
            <a:r>
              <a:rPr lang="de-DE"/>
              <a:t>Jimmy Fallon and Gordon Ramsey</a:t>
            </a:r>
            <a:br>
              <a:rPr lang="de-DE"/>
            </a:br>
            <a:r>
              <a:rPr lang="de-DE" sz="2600">
                <a:hlinkClick r:id="rId5"/>
              </a:rPr>
              <a:t>The Tonight Show</a:t>
            </a:r>
            <a:endParaRPr lang="de-DE" sz="2600"/>
          </a:p>
          <a:p>
            <a:r>
              <a:rPr lang="de-DE" sz="3000"/>
              <a:t>Soundtrack</a:t>
            </a:r>
            <a:br>
              <a:rPr lang="de-DE" sz="2400"/>
            </a:br>
            <a:r>
              <a:rPr lang="de-DE">
                <a:hlinkClick r:id="rId6"/>
              </a:rPr>
              <a:t>Sting: Englishmen in New York</a:t>
            </a:r>
            <a:r>
              <a:rPr lang="de-DE"/>
              <a:t> </a:t>
            </a:r>
            <a:endParaRPr lang="de-DE" sz="2600"/>
          </a:p>
          <a:p>
            <a:endParaRPr lang="de-DE" sz="3600"/>
          </a:p>
          <a:p>
            <a:endParaRPr lang="de-DE"/>
          </a:p>
        </p:txBody>
      </p:sp>
    </p:spTree>
    <p:extLst>
      <p:ext uri="{BB962C8B-B14F-4D97-AF65-F5344CB8AC3E}">
        <p14:creationId xmlns:p14="http://schemas.microsoft.com/office/powerpoint/2010/main" val="15261389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9AA6FD-278E-45BD-A286-2180284B7F6A}"/>
              </a:ext>
            </a:extLst>
          </p:cNvPr>
          <p:cNvSpPr>
            <a:spLocks noGrp="1"/>
          </p:cNvSpPr>
          <p:nvPr>
            <p:ph type="ctrTitle"/>
          </p:nvPr>
        </p:nvSpPr>
        <p:spPr>
          <a:xfrm>
            <a:off x="1524000" y="1122362"/>
            <a:ext cx="9144000" cy="2946717"/>
          </a:xfrm>
        </p:spPr>
        <p:txBody>
          <a:bodyPr/>
          <a:lstStyle/>
          <a:p>
            <a:r>
              <a:rPr lang="de-DE"/>
              <a:t>Extra content &amp;</a:t>
            </a:r>
            <a:br>
              <a:rPr lang="de-DE"/>
            </a:br>
            <a:r>
              <a:rPr lang="de-DE"/>
              <a:t>deleted slides</a:t>
            </a:r>
          </a:p>
        </p:txBody>
      </p:sp>
    </p:spTree>
    <p:extLst>
      <p:ext uri="{BB962C8B-B14F-4D97-AF65-F5344CB8AC3E}">
        <p14:creationId xmlns:p14="http://schemas.microsoft.com/office/powerpoint/2010/main" val="6947500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A25D4E4-24C2-4F58-8B51-3A9AEBF00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5564" y="986007"/>
            <a:ext cx="3235071" cy="1713329"/>
          </a:xfrm>
          <a:prstGeom prst="rect">
            <a:avLst/>
          </a:prstGeom>
        </p:spPr>
      </p:pic>
      <p:sp>
        <p:nvSpPr>
          <p:cNvPr id="7" name="Title 6">
            <a:extLst>
              <a:ext uri="{FF2B5EF4-FFF2-40B4-BE49-F238E27FC236}">
                <a16:creationId xmlns:a16="http://schemas.microsoft.com/office/drawing/2014/main" id="{704AA1D2-3730-4791-8E33-008C13542E02}"/>
              </a:ext>
            </a:extLst>
          </p:cNvPr>
          <p:cNvSpPr>
            <a:spLocks noGrp="1"/>
          </p:cNvSpPr>
          <p:nvPr>
            <p:ph type="ctrTitle"/>
          </p:nvPr>
        </p:nvSpPr>
        <p:spPr>
          <a:xfrm>
            <a:off x="1848853" y="1122363"/>
            <a:ext cx="9144000" cy="2387600"/>
          </a:xfrm>
        </p:spPr>
        <p:txBody>
          <a:bodyPr/>
          <a:lstStyle/>
          <a:p>
            <a:r>
              <a:rPr lang="de-DE"/>
              <a:t>						</a:t>
            </a:r>
          </a:p>
        </p:txBody>
      </p:sp>
      <p:sp>
        <p:nvSpPr>
          <p:cNvPr id="8" name="Subtitle 7">
            <a:extLst>
              <a:ext uri="{FF2B5EF4-FFF2-40B4-BE49-F238E27FC236}">
                <a16:creationId xmlns:a16="http://schemas.microsoft.com/office/drawing/2014/main" id="{835147E0-088F-4149-94C3-7468806A831F}"/>
              </a:ext>
            </a:extLst>
          </p:cNvPr>
          <p:cNvSpPr>
            <a:spLocks noGrp="1"/>
          </p:cNvSpPr>
          <p:nvPr>
            <p:ph type="subTitle" idx="1"/>
          </p:nvPr>
        </p:nvSpPr>
        <p:spPr>
          <a:xfrm>
            <a:off x="1318260" y="3121442"/>
            <a:ext cx="9144000" cy="2366878"/>
          </a:xfrm>
        </p:spPr>
        <p:txBody>
          <a:bodyPr>
            <a:normAutofit/>
          </a:bodyPr>
          <a:lstStyle/>
          <a:p>
            <a:r>
              <a:rPr lang="de-DE" sz="4000"/>
              <a:t>Bonus movie:</a:t>
            </a:r>
            <a:br>
              <a:rPr lang="de-DE" sz="4000"/>
            </a:br>
            <a:r>
              <a:rPr lang="de-DE" sz="4000">
                <a:hlinkClick r:id="rId4"/>
              </a:rPr>
              <a:t>Jimmy Fallon: Dr. W. </a:t>
            </a:r>
            <a:endParaRPr lang="de-DE" sz="4000"/>
          </a:p>
        </p:txBody>
      </p:sp>
    </p:spTree>
    <p:extLst>
      <p:ext uri="{BB962C8B-B14F-4D97-AF65-F5344CB8AC3E}">
        <p14:creationId xmlns:p14="http://schemas.microsoft.com/office/powerpoint/2010/main" val="548256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4BE2-9CC0-4910-B1AF-6AAF8646925A}"/>
              </a:ext>
            </a:extLst>
          </p:cNvPr>
          <p:cNvSpPr>
            <a:spLocks noGrp="1"/>
          </p:cNvSpPr>
          <p:nvPr>
            <p:ph type="title"/>
          </p:nvPr>
        </p:nvSpPr>
        <p:spPr/>
        <p:txBody>
          <a:bodyPr/>
          <a:lstStyle/>
          <a:p>
            <a:r>
              <a:rPr lang="de-DE"/>
              <a:t>Machine learning with the survey data</a:t>
            </a:r>
          </a:p>
        </p:txBody>
      </p:sp>
      <p:pic>
        <p:nvPicPr>
          <p:cNvPr id="5" name="Content Placeholder 4">
            <a:extLst>
              <a:ext uri="{FF2B5EF4-FFF2-40B4-BE49-F238E27FC236}">
                <a16:creationId xmlns:a16="http://schemas.microsoft.com/office/drawing/2014/main" id="{FE3694BC-A940-416D-AD63-5A795BE0AEC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0228" y="1363888"/>
            <a:ext cx="4725988" cy="4725988"/>
          </a:xfrm>
        </p:spPr>
      </p:pic>
      <p:sp>
        <p:nvSpPr>
          <p:cNvPr id="6" name="Rectangle 5">
            <a:extLst>
              <a:ext uri="{FF2B5EF4-FFF2-40B4-BE49-F238E27FC236}">
                <a16:creationId xmlns:a16="http://schemas.microsoft.com/office/drawing/2014/main" id="{BFC87C79-EF49-4456-8F16-8B070A73CD56}"/>
              </a:ext>
            </a:extLst>
          </p:cNvPr>
          <p:cNvSpPr/>
          <p:nvPr/>
        </p:nvSpPr>
        <p:spPr>
          <a:xfrm>
            <a:off x="5907314" y="1363888"/>
            <a:ext cx="6096000" cy="3139321"/>
          </a:xfrm>
          <a:prstGeom prst="rect">
            <a:avLst/>
          </a:prstGeom>
        </p:spPr>
        <p:txBody>
          <a:bodyPr>
            <a:spAutoFit/>
          </a:bodyPr>
          <a:lstStyle/>
          <a:p>
            <a:pPr>
              <a:lnSpc>
                <a:spcPct val="150000"/>
              </a:lnSpc>
            </a:pPr>
            <a:r>
              <a:rPr lang="en-US" sz="2400">
                <a:solidFill>
                  <a:srgbClr val="005EAA"/>
                </a:solidFill>
              </a:rPr>
              <a:t>André Melancia</a:t>
            </a:r>
          </a:p>
          <a:p>
            <a:pPr>
              <a:lnSpc>
                <a:spcPct val="150000"/>
              </a:lnSpc>
            </a:pPr>
            <a:r>
              <a:rPr lang="en-US" sz="2400">
                <a:solidFill>
                  <a:srgbClr val="005EAA"/>
                </a:solidFill>
              </a:rPr>
              <a:t>"If a machine can learn, why can’t YOU learn Azure Machine Learning?"</a:t>
            </a:r>
          </a:p>
          <a:p>
            <a:pPr>
              <a:lnSpc>
                <a:spcPct val="150000"/>
              </a:lnSpc>
            </a:pPr>
            <a:endParaRPr lang="de-DE" sz="2000">
              <a:solidFill>
                <a:srgbClr val="005EAA"/>
              </a:solidFill>
            </a:endParaRPr>
          </a:p>
          <a:p>
            <a:pPr>
              <a:lnSpc>
                <a:spcPct val="150000"/>
              </a:lnSpc>
            </a:pPr>
            <a:r>
              <a:rPr lang="de-DE" sz="2000">
                <a:solidFill>
                  <a:srgbClr val="005EAA"/>
                </a:solidFill>
              </a:rPr>
              <a:t>http://mctsummit.eu/speakers/machine-can-learn-cant-learn-azure-machine-learning/</a:t>
            </a:r>
          </a:p>
        </p:txBody>
      </p:sp>
    </p:spTree>
    <p:extLst>
      <p:ext uri="{BB962C8B-B14F-4D97-AF65-F5344CB8AC3E}">
        <p14:creationId xmlns:p14="http://schemas.microsoft.com/office/powerpoint/2010/main" val="3360995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978D9-F4D2-4A3F-91BD-874217F2FCF2}"/>
              </a:ext>
            </a:extLst>
          </p:cNvPr>
          <p:cNvSpPr>
            <a:spLocks noGrp="1"/>
          </p:cNvSpPr>
          <p:nvPr>
            <p:ph type="title"/>
          </p:nvPr>
        </p:nvSpPr>
        <p:spPr/>
        <p:txBody>
          <a:bodyPr/>
          <a:lstStyle/>
          <a:p>
            <a:r>
              <a:rPr lang="de-DE"/>
              <a:t>Efcharistoume our helping hands</a:t>
            </a:r>
          </a:p>
        </p:txBody>
      </p:sp>
      <p:pic>
        <p:nvPicPr>
          <p:cNvPr id="4" name="Picture 6" descr="Image may contain: 2 people, indoor">
            <a:extLst>
              <a:ext uri="{FF2B5EF4-FFF2-40B4-BE49-F238E27FC236}">
                <a16:creationId xmlns:a16="http://schemas.microsoft.com/office/drawing/2014/main" id="{9466E335-0D94-443B-BD2D-97B6D31DF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14450"/>
            <a:ext cx="5394627" cy="35881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245254D-E6B1-4064-A981-C8DB0597B846}"/>
              </a:ext>
            </a:extLst>
          </p:cNvPr>
          <p:cNvPicPr>
            <a:picLocks noChangeAspect="1"/>
          </p:cNvPicPr>
          <p:nvPr/>
        </p:nvPicPr>
        <p:blipFill>
          <a:blip r:embed="rId4"/>
          <a:stretch>
            <a:fillRect/>
          </a:stretch>
        </p:blipFill>
        <p:spPr>
          <a:xfrm>
            <a:off x="6416528" y="1333500"/>
            <a:ext cx="5510903" cy="4786532"/>
          </a:xfrm>
          <a:prstGeom prst="rect">
            <a:avLst/>
          </a:prstGeom>
        </p:spPr>
      </p:pic>
      <p:pic>
        <p:nvPicPr>
          <p:cNvPr id="6" name="Content Placeholder 5">
            <a:extLst>
              <a:ext uri="{FF2B5EF4-FFF2-40B4-BE49-F238E27FC236}">
                <a16:creationId xmlns:a16="http://schemas.microsoft.com/office/drawing/2014/main" id="{D61E23C3-70D9-48A1-992D-A5D23C22597D}"/>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a:stretch/>
        </p:blipFill>
        <p:spPr>
          <a:xfrm>
            <a:off x="5385719" y="2718049"/>
            <a:ext cx="3544491" cy="4016936"/>
          </a:xfrm>
        </p:spPr>
      </p:pic>
      <p:pic>
        <p:nvPicPr>
          <p:cNvPr id="8" name="Picture 7">
            <a:extLst>
              <a:ext uri="{FF2B5EF4-FFF2-40B4-BE49-F238E27FC236}">
                <a16:creationId xmlns:a16="http://schemas.microsoft.com/office/drawing/2014/main" id="{58380306-6AA8-4EB1-8E85-BF04509AC3FA}"/>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rot="3034682">
            <a:off x="2045598" y="4852182"/>
            <a:ext cx="1626000" cy="1534860"/>
          </a:xfrm>
          <a:prstGeom prst="rect">
            <a:avLst/>
          </a:prstGeom>
        </p:spPr>
      </p:pic>
    </p:spTree>
    <p:extLst>
      <p:ext uri="{BB962C8B-B14F-4D97-AF65-F5344CB8AC3E}">
        <p14:creationId xmlns:p14="http://schemas.microsoft.com/office/powerpoint/2010/main" val="34441192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6BE45465-2008-4B97-8318-AC1FE87226F4}"/>
              </a:ext>
            </a:extLst>
          </p:cNvPr>
          <p:cNvSpPr>
            <a:spLocks noGrp="1"/>
          </p:cNvSpPr>
          <p:nvPr>
            <p:ph type="subTitle" idx="1"/>
          </p:nvPr>
        </p:nvSpPr>
        <p:spPr>
          <a:xfrm>
            <a:off x="1524000" y="3602038"/>
            <a:ext cx="9144000" cy="2138362"/>
          </a:xfrm>
        </p:spPr>
        <p:txBody>
          <a:bodyPr>
            <a:normAutofit fontScale="92500" lnSpcReduction="10000"/>
          </a:bodyPr>
          <a:lstStyle/>
          <a:p>
            <a:r>
              <a:rPr lang="en-US" sz="3200"/>
              <a:t> "We're disappointed too. With consternation.</a:t>
            </a:r>
          </a:p>
          <a:p>
            <a:r>
              <a:rPr lang="en-US" sz="3200"/>
              <a:t>   We see the curtain closed the plot unended"</a:t>
            </a:r>
          </a:p>
          <a:p>
            <a:r>
              <a:rPr lang="en-US" sz="2600"/>
              <a:t>Bertold Brecht, 1940</a:t>
            </a:r>
          </a:p>
        </p:txBody>
      </p:sp>
      <p:pic>
        <p:nvPicPr>
          <p:cNvPr id="4" name="Picture 3">
            <a:extLst>
              <a:ext uri="{FF2B5EF4-FFF2-40B4-BE49-F238E27FC236}">
                <a16:creationId xmlns:a16="http://schemas.microsoft.com/office/drawing/2014/main" id="{61672BA7-76F5-48CF-955E-6839187E3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4964" y="1447800"/>
            <a:ext cx="3235071" cy="1698493"/>
          </a:xfrm>
          <a:prstGeom prst="rect">
            <a:avLst/>
          </a:prstGeom>
        </p:spPr>
      </p:pic>
    </p:spTree>
    <p:extLst>
      <p:ext uri="{BB962C8B-B14F-4D97-AF65-F5344CB8AC3E}">
        <p14:creationId xmlns:p14="http://schemas.microsoft.com/office/powerpoint/2010/main" val="4568524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6BE45465-2008-4B97-8318-AC1FE87226F4}"/>
              </a:ext>
            </a:extLst>
          </p:cNvPr>
          <p:cNvSpPr>
            <a:spLocks noGrp="1"/>
          </p:cNvSpPr>
          <p:nvPr>
            <p:ph type="subTitle" idx="1"/>
          </p:nvPr>
        </p:nvSpPr>
        <p:spPr>
          <a:xfrm>
            <a:off x="1524000" y="3602038"/>
            <a:ext cx="9144000" cy="2138362"/>
          </a:xfrm>
        </p:spPr>
        <p:txBody>
          <a:bodyPr>
            <a:normAutofit/>
          </a:bodyPr>
          <a:lstStyle/>
          <a:p>
            <a:r>
              <a:rPr lang="en-US" sz="3200"/>
              <a:t> "It's not easy having a good time!"</a:t>
            </a:r>
          </a:p>
          <a:p>
            <a:r>
              <a:rPr lang="en-US" sz="2600"/>
              <a:t>Dr. Frank N. Furter, 1975</a:t>
            </a:r>
          </a:p>
        </p:txBody>
      </p:sp>
      <p:pic>
        <p:nvPicPr>
          <p:cNvPr id="4" name="Picture 3">
            <a:extLst>
              <a:ext uri="{FF2B5EF4-FFF2-40B4-BE49-F238E27FC236}">
                <a16:creationId xmlns:a16="http://schemas.microsoft.com/office/drawing/2014/main" id="{61672BA7-76F5-48CF-955E-6839187E3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4964" y="1447800"/>
            <a:ext cx="3235071" cy="1698493"/>
          </a:xfrm>
          <a:prstGeom prst="rect">
            <a:avLst/>
          </a:prstGeom>
        </p:spPr>
      </p:pic>
    </p:spTree>
    <p:extLst>
      <p:ext uri="{BB962C8B-B14F-4D97-AF65-F5344CB8AC3E}">
        <p14:creationId xmlns:p14="http://schemas.microsoft.com/office/powerpoint/2010/main" val="33171247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F3893-B41F-4D67-B703-B14BC8519C46}"/>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21E7DAFC-9876-402E-B582-24FA86FBBE61}"/>
              </a:ext>
            </a:extLst>
          </p:cNvPr>
          <p:cNvSpPr>
            <a:spLocks noGrp="1"/>
          </p:cNvSpPr>
          <p:nvPr>
            <p:ph idx="1"/>
          </p:nvPr>
        </p:nvSpPr>
        <p:spPr/>
        <p:txBody>
          <a:bodyPr/>
          <a:lstStyle/>
          <a:p>
            <a:endParaRPr lang="de-DE"/>
          </a:p>
        </p:txBody>
      </p:sp>
      <p:pic>
        <p:nvPicPr>
          <p:cNvPr id="4" name="Picture 4" descr="Image may contain: 4 people, people smiling, people standing">
            <a:extLst>
              <a:ext uri="{FF2B5EF4-FFF2-40B4-BE49-F238E27FC236}">
                <a16:creationId xmlns:a16="http://schemas.microsoft.com/office/drawing/2014/main" id="{0623E4F7-61F0-4F33-812C-84E4F6DD2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50951"/>
            <a:ext cx="12192000" cy="8108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920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9AFA460F-DD68-4074-86C0-B4EE5E2E5A01}"/>
              </a:ext>
            </a:extLst>
          </p:cNvPr>
          <p:cNvPicPr>
            <a:picLocks noChangeAspect="1"/>
          </p:cNvPicPr>
          <p:nvPr/>
        </p:nvPicPr>
        <p:blipFill>
          <a:blip r:embed="rId3"/>
          <a:stretch>
            <a:fillRect/>
          </a:stretch>
        </p:blipFill>
        <p:spPr>
          <a:xfrm>
            <a:off x="3709620" y="517113"/>
            <a:ext cx="4215180" cy="5823433"/>
          </a:xfrm>
          <a:prstGeom prst="rect">
            <a:avLst/>
          </a:prstGeom>
        </p:spPr>
      </p:pic>
      <p:sp>
        <p:nvSpPr>
          <p:cNvPr id="5" name="Titel 1">
            <a:extLst>
              <a:ext uri="{FF2B5EF4-FFF2-40B4-BE49-F238E27FC236}">
                <a16:creationId xmlns:a16="http://schemas.microsoft.com/office/drawing/2014/main" id="{A6F09FC1-CB09-412D-8BCE-73CE1E5C2FE0}"/>
              </a:ext>
            </a:extLst>
          </p:cNvPr>
          <p:cNvSpPr txBox="1">
            <a:spLocks/>
          </p:cNvSpPr>
          <p:nvPr/>
        </p:nvSpPr>
        <p:spPr>
          <a:xfrm>
            <a:off x="4669142" y="889000"/>
            <a:ext cx="2296135" cy="9397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kern="1200">
                <a:solidFill>
                  <a:srgbClr val="005EAA"/>
                </a:solidFill>
                <a:latin typeface="+mj-lt"/>
                <a:ea typeface="+mj-ea"/>
                <a:cs typeface="+mj-cs"/>
              </a:defRPr>
            </a:lvl1pPr>
          </a:lstStyle>
          <a:p>
            <a:r>
              <a:rPr lang="de-DE" sz="5400" i="1">
                <a:solidFill>
                  <a:schemeClr val="tx1"/>
                </a:solidFill>
                <a:latin typeface="Cooper Black" panose="0208090404030B020404" pitchFamily="18" charset="0"/>
                <a:cs typeface="Segoe UI Light" panose="020B0502040204020203" pitchFamily="34" charset="0"/>
              </a:rPr>
              <a:t>Why?</a:t>
            </a:r>
            <a:endParaRPr lang="de-DE" sz="5400" i="1" dirty="0">
              <a:solidFill>
                <a:schemeClr val="tx1"/>
              </a:solidFill>
              <a:latin typeface="Cooper Black" panose="0208090404030B020404" pitchFamily="18" charset="0"/>
              <a:cs typeface="Segoe UI Light" panose="020B0502040204020203" pitchFamily="34" charset="0"/>
            </a:endParaRPr>
          </a:p>
        </p:txBody>
      </p:sp>
    </p:spTree>
    <p:extLst>
      <p:ext uri="{BB962C8B-B14F-4D97-AF65-F5344CB8AC3E}">
        <p14:creationId xmlns:p14="http://schemas.microsoft.com/office/powerpoint/2010/main" val="2609911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A6274-E83A-4812-8AE9-8243600843C1}"/>
              </a:ext>
            </a:extLst>
          </p:cNvPr>
          <p:cNvSpPr>
            <a:spLocks noGrp="1"/>
          </p:cNvSpPr>
          <p:nvPr>
            <p:ph type="title"/>
          </p:nvPr>
        </p:nvSpPr>
        <p:spPr/>
        <p:txBody>
          <a:bodyPr/>
          <a:lstStyle/>
          <a:p>
            <a:r>
              <a:rPr lang="de-DE"/>
              <a:t>Ignorance is bliss</a:t>
            </a:r>
          </a:p>
        </p:txBody>
      </p:sp>
      <p:sp>
        <p:nvSpPr>
          <p:cNvPr id="3" name="Content Placeholder 2">
            <a:extLst>
              <a:ext uri="{FF2B5EF4-FFF2-40B4-BE49-F238E27FC236}">
                <a16:creationId xmlns:a16="http://schemas.microsoft.com/office/drawing/2014/main" id="{4E0C3BB8-3A44-4C35-82E3-EE9D5E482541}"/>
              </a:ext>
            </a:extLst>
          </p:cNvPr>
          <p:cNvSpPr>
            <a:spLocks noGrp="1"/>
          </p:cNvSpPr>
          <p:nvPr>
            <p:ph idx="1"/>
          </p:nvPr>
        </p:nvSpPr>
        <p:spPr/>
        <p:txBody>
          <a:bodyPr/>
          <a:lstStyle/>
          <a:p>
            <a:r>
              <a:rPr lang="de-DE"/>
              <a:t>Fraternisation</a:t>
            </a:r>
          </a:p>
          <a:p>
            <a:r>
              <a:rPr lang="de-DE"/>
              <a:t>Colloquial vs. gutter language</a:t>
            </a:r>
          </a:p>
          <a:p>
            <a:r>
              <a:rPr lang="de-DE"/>
              <a:t>Educational systems, marks and graduations</a:t>
            </a:r>
          </a:p>
          <a:p>
            <a:r>
              <a:rPr lang="de-DE"/>
              <a:t>Acceptable speech/Joking </a:t>
            </a:r>
            <a:br>
              <a:rPr lang="de-DE"/>
            </a:br>
            <a:r>
              <a:rPr lang="de-DE" sz="2400"/>
              <a:t>Gender, sexual orientation, (ethnic) roots, …</a:t>
            </a:r>
            <a:endParaRPr lang="de-DE"/>
          </a:p>
          <a:p>
            <a:r>
              <a:rPr lang="de-DE"/>
              <a:t>Blasphemy</a:t>
            </a:r>
          </a:p>
          <a:p>
            <a:endParaRPr lang="de-DE"/>
          </a:p>
          <a:p>
            <a:endParaRPr lang="de-DE"/>
          </a:p>
        </p:txBody>
      </p:sp>
    </p:spTree>
    <p:extLst>
      <p:ext uri="{BB962C8B-B14F-4D97-AF65-F5344CB8AC3E}">
        <p14:creationId xmlns:p14="http://schemas.microsoft.com/office/powerpoint/2010/main" val="4113163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7A686C5-03EE-432A-8BC9-83DB5947C2EF}"/>
              </a:ext>
            </a:extLst>
          </p:cNvPr>
          <p:cNvSpPr>
            <a:spLocks noGrp="1"/>
          </p:cNvSpPr>
          <p:nvPr>
            <p:ph type="title"/>
          </p:nvPr>
        </p:nvSpPr>
        <p:spPr/>
        <p:txBody>
          <a:bodyPr/>
          <a:lstStyle/>
          <a:p>
            <a:r>
              <a:rPr lang="de-DE"/>
              <a:t>Agenda</a:t>
            </a:r>
          </a:p>
        </p:txBody>
      </p:sp>
      <p:sp>
        <p:nvSpPr>
          <p:cNvPr id="11" name="Content Placeholder 10">
            <a:extLst>
              <a:ext uri="{FF2B5EF4-FFF2-40B4-BE49-F238E27FC236}">
                <a16:creationId xmlns:a16="http://schemas.microsoft.com/office/drawing/2014/main" id="{77742A32-BDB2-4161-8B65-E6239D997CB6}"/>
              </a:ext>
            </a:extLst>
          </p:cNvPr>
          <p:cNvSpPr>
            <a:spLocks noGrp="1"/>
          </p:cNvSpPr>
          <p:nvPr>
            <p:ph idx="1"/>
          </p:nvPr>
        </p:nvSpPr>
        <p:spPr/>
        <p:txBody>
          <a:bodyPr>
            <a:noAutofit/>
          </a:bodyPr>
          <a:lstStyle/>
          <a:p>
            <a:pPr marL="571500" indent="-571500">
              <a:buFont typeface="+mj-lt"/>
              <a:buAutoNum type="arabicPeriod"/>
            </a:pPr>
            <a:r>
              <a:rPr lang="en-US" sz="3400"/>
              <a:t>In/formal addressing</a:t>
            </a:r>
            <a:br>
              <a:rPr lang="en-US" sz="3400"/>
            </a:br>
            <a:r>
              <a:rPr lang="en-US" sz="2400"/>
              <a:t>t-v distinction</a:t>
            </a:r>
          </a:p>
          <a:p>
            <a:pPr marL="571500" indent="-571500">
              <a:buFont typeface="+mj-lt"/>
              <a:buAutoNum type="arabicPeriod"/>
            </a:pPr>
            <a:r>
              <a:rPr lang="en-US" sz="3400"/>
              <a:t>School grades</a:t>
            </a:r>
            <a:br>
              <a:rPr lang="en-US" sz="3400"/>
            </a:br>
            <a:r>
              <a:rPr lang="en-US" sz="2400"/>
              <a:t>From 0 to hero</a:t>
            </a:r>
          </a:p>
          <a:p>
            <a:pPr marL="571500" indent="-571500">
              <a:buFont typeface="+mj-lt"/>
              <a:buAutoNum type="arabicPeriod"/>
            </a:pPr>
            <a:r>
              <a:rPr lang="en-US" sz="3400"/>
              <a:t>The Don’ts</a:t>
            </a:r>
            <a:br>
              <a:rPr lang="en-US" sz="3400"/>
            </a:br>
            <a:r>
              <a:rPr lang="en-US" sz="2400"/>
              <a:t>Parental advisory</a:t>
            </a:r>
          </a:p>
        </p:txBody>
      </p:sp>
    </p:spTree>
    <p:extLst>
      <p:ext uri="{BB962C8B-B14F-4D97-AF65-F5344CB8AC3E}">
        <p14:creationId xmlns:p14="http://schemas.microsoft.com/office/powerpoint/2010/main" val="2039786992"/>
      </p:ext>
    </p:extLst>
  </p:cSld>
  <p:clrMapOvr>
    <a:masterClrMapping/>
  </p:clrMapOvr>
</p:sld>
</file>

<file path=ppt/theme/theme1.xml><?xml version="1.0" encoding="utf-8"?>
<a:theme xmlns:a="http://schemas.openxmlformats.org/drawingml/2006/main" name="Eins">
  <a:themeElements>
    <a:clrScheme name="Benutzerdefiniert 1">
      <a:dk1>
        <a:sysClr val="windowText" lastClr="000000"/>
      </a:dk1>
      <a:lt1>
        <a:sysClr val="window" lastClr="FFFFFF"/>
      </a:lt1>
      <a:dk2>
        <a:srgbClr val="44546A"/>
      </a:dk2>
      <a:lt2>
        <a:srgbClr val="E7E6E6"/>
      </a:lt2>
      <a:accent1>
        <a:srgbClr val="5B9BD5"/>
      </a:accent1>
      <a:accent2>
        <a:srgbClr val="002458"/>
      </a:accent2>
      <a:accent3>
        <a:srgbClr val="A5A5A5"/>
      </a:accent3>
      <a:accent4>
        <a:srgbClr val="FFC000"/>
      </a:accent4>
      <a:accent5>
        <a:srgbClr val="4472C4"/>
      </a:accent5>
      <a:accent6>
        <a:srgbClr val="70AD47"/>
      </a:accent6>
      <a:hlink>
        <a:srgbClr val="0563C1"/>
      </a:hlink>
      <a:folHlink>
        <a:srgbClr val="954F72"/>
      </a:folHlink>
    </a:clrScheme>
    <a:fontScheme name="Benutzerdefiniert 1">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2075</Words>
  <Application>Microsoft Office PowerPoint</Application>
  <PresentationFormat>Widescreen</PresentationFormat>
  <Paragraphs>365</Paragraphs>
  <Slides>62</Slides>
  <Notes>56</Notes>
  <HiddenSlides>0</HiddenSlides>
  <MMClips>1</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62</vt:i4>
      </vt:variant>
    </vt:vector>
  </HeadingPairs>
  <TitlesOfParts>
    <vt:vector size="76" baseType="lpstr">
      <vt:lpstr>Arial</vt:lpstr>
      <vt:lpstr>Arial Unicode MS</vt:lpstr>
      <vt:lpstr>Calibri</vt:lpstr>
      <vt:lpstr>Calibri Light</vt:lpstr>
      <vt:lpstr>Consolas</vt:lpstr>
      <vt:lpstr>Cooper Black</vt:lpstr>
      <vt:lpstr>Corbel</vt:lpstr>
      <vt:lpstr>Segoe UI</vt:lpstr>
      <vt:lpstr>Segoe UI Light</vt:lpstr>
      <vt:lpstr>Ubuntu Mono</vt:lpstr>
      <vt:lpstr>Webdings</vt:lpstr>
      <vt:lpstr>Eins</vt:lpstr>
      <vt:lpstr>Microsoft Excel Worksheet</vt:lpstr>
      <vt:lpstr>Microsoft Word Document</vt:lpstr>
      <vt:lpstr>PowerPoint Presentation</vt:lpstr>
      <vt:lpstr>WELCOME TO THE </vt:lpstr>
      <vt:lpstr>The survey</vt:lpstr>
      <vt:lpstr>about_speakers</vt:lpstr>
      <vt:lpstr>Efcharistoume our sponsors</vt:lpstr>
      <vt:lpstr>Efcharistoume our helping hands</vt:lpstr>
      <vt:lpstr>PowerPoint Presentation</vt:lpstr>
      <vt:lpstr>Ignorance is bliss</vt:lpstr>
      <vt:lpstr>Agenda</vt:lpstr>
      <vt:lpstr>Chapter 1: the t-v distinction</vt:lpstr>
      <vt:lpstr>Common Misunderstandings</vt:lpstr>
      <vt:lpstr>Liberté, égalité, fraternité</vt:lpstr>
      <vt:lpstr>PowerPoint Presentation</vt:lpstr>
      <vt:lpstr>The results from the live vote</vt:lpstr>
      <vt:lpstr>Wassup, Donald?</vt:lpstr>
      <vt:lpstr>Your mileage varied</vt:lpstr>
      <vt:lpstr>How do people address you in the ‘classroom’?</vt:lpstr>
      <vt:lpstr>Resumee, Chapter 1</vt:lpstr>
      <vt:lpstr>Chapter 2: Scoring</vt:lpstr>
      <vt:lpstr>School grades</vt:lpstr>
      <vt:lpstr>MTM</vt:lpstr>
      <vt:lpstr>How was it for you, darling?</vt:lpstr>
      <vt:lpstr>What's YOUR feeling about grade 2?</vt:lpstr>
      <vt:lpstr>Resumee, Chapter 2</vt:lpstr>
      <vt:lpstr>Chapter 3: The don'ts</vt:lpstr>
      <vt:lpstr> Vote!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Resumee, Chapter 3</vt:lpstr>
      <vt:lpstr>PowerPoint Presentation</vt:lpstr>
      <vt:lpstr>PowerPoint Presentation</vt:lpstr>
      <vt:lpstr>PowerPoint Presentation</vt:lpstr>
      <vt:lpstr>Ressources</vt:lpstr>
      <vt:lpstr>Extra content &amp; deleted slides</vt:lpstr>
      <vt:lpstr>      </vt:lpstr>
      <vt:lpstr>Machine learning with the survey data</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2017-07-10T08:47:13Z</dcterms:created>
  <dcterms:modified xsi:type="dcterms:W3CDTF">2017-07-10T08:47:23Z</dcterms:modified>
</cp:coreProperties>
</file>